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12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169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33453"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732838" y="918645"/>
            <a:ext cx="7477601" cy="1916430"/>
          </a:xfrm>
          <a:prstGeom prst="rect">
            <a:avLst/>
          </a:prstGeom>
          <a:noFill/>
          <a:ln/>
        </p:spPr>
        <p:txBody>
          <a:bodyPr wrap="square" rtlCol="0" anchor="t"/>
          <a:lstStyle/>
          <a:p>
            <a:pPr marL="0" indent="0">
              <a:lnSpc>
                <a:spcPts val="7545"/>
              </a:lnSpc>
              <a:buNone/>
            </a:pPr>
            <a:r>
              <a:rPr lang="en-US" sz="6036" b="1" dirty="0">
                <a:solidFill>
                  <a:srgbClr val="282824"/>
                </a:solidFill>
                <a:latin typeface="Lato" pitchFamily="34" charset="0"/>
                <a:ea typeface="Lato" pitchFamily="34" charset="-122"/>
                <a:cs typeface="Lato" pitchFamily="34" charset="-120"/>
              </a:rPr>
              <a:t>Analyzing Sales Data for Amazon Branches</a:t>
            </a:r>
            <a:endParaRPr lang="en-US" sz="6036" dirty="0"/>
          </a:p>
        </p:txBody>
      </p:sp>
      <p:sp>
        <p:nvSpPr>
          <p:cNvPr id="6" name="Text 3"/>
          <p:cNvSpPr/>
          <p:nvPr/>
        </p:nvSpPr>
        <p:spPr>
          <a:xfrm>
            <a:off x="833199" y="4528780"/>
            <a:ext cx="7477601" cy="1421606"/>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This project aims to gain insight into the sales data of Amazon to understand the different factors that affect sales across its branches. Analyzing sales data helps measure sales strategies' effectiveness, identify trends, and make informed business decisions.</a:t>
            </a:r>
            <a:endParaRPr lang="en-US" sz="1750"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78059" y="0"/>
            <a:ext cx="14630400" cy="8229600"/>
          </a:xfrm>
          <a:prstGeom prst="rect">
            <a:avLst/>
          </a:prstGeom>
          <a:solidFill>
            <a:srgbClr val="EFECE6"/>
          </a:solidFill>
          <a:ln/>
        </p:spPr>
      </p:sp>
      <p:sp>
        <p:nvSpPr>
          <p:cNvPr id="4" name="Text 2"/>
          <p:cNvSpPr/>
          <p:nvPr/>
        </p:nvSpPr>
        <p:spPr>
          <a:xfrm>
            <a:off x="4434660" y="1022628"/>
            <a:ext cx="4704755" cy="406360"/>
          </a:xfrm>
          <a:prstGeom prst="rect">
            <a:avLst/>
          </a:prstGeom>
          <a:noFill/>
          <a:ln/>
        </p:spPr>
        <p:txBody>
          <a:bodyPr wrap="none" rtlCol="0" anchor="t"/>
          <a:lstStyle/>
          <a:p>
            <a:pPr marL="0" indent="0">
              <a:lnSpc>
                <a:spcPts val="3200"/>
              </a:lnSpc>
              <a:buNone/>
            </a:pPr>
            <a:r>
              <a:rPr lang="en-US" sz="2800" b="1" dirty="0">
                <a:solidFill>
                  <a:srgbClr val="282824"/>
                </a:solidFill>
                <a:latin typeface="Lato" pitchFamily="34" charset="0"/>
                <a:ea typeface="Lato" pitchFamily="34" charset="-122"/>
                <a:cs typeface="Lato" pitchFamily="34" charset="-120"/>
              </a:rPr>
              <a:t>Uncovering the Best-Rated Days</a:t>
            </a:r>
            <a:endParaRPr lang="en-US" sz="2800" dirty="0"/>
          </a:p>
        </p:txBody>
      </p:sp>
      <p:sp>
        <p:nvSpPr>
          <p:cNvPr id="5" name="Text 3"/>
          <p:cNvSpPr/>
          <p:nvPr/>
        </p:nvSpPr>
        <p:spPr>
          <a:xfrm>
            <a:off x="812840" y="2257901"/>
            <a:ext cx="2709267" cy="338733"/>
          </a:xfrm>
          <a:prstGeom prst="rect">
            <a:avLst/>
          </a:prstGeom>
          <a:noFill/>
          <a:ln/>
        </p:spPr>
        <p:txBody>
          <a:bodyPr wrap="none" rtlCol="0" anchor="t"/>
          <a:lstStyle/>
          <a:p>
            <a:pPr marL="0" indent="0">
              <a:lnSpc>
                <a:spcPts val="2667"/>
              </a:lnSpc>
              <a:buNone/>
            </a:pPr>
            <a:r>
              <a:rPr lang="en-US" sz="2133" b="1" dirty="0">
                <a:solidFill>
                  <a:srgbClr val="282824"/>
                </a:solidFill>
                <a:latin typeface="Lato" pitchFamily="34" charset="0"/>
                <a:ea typeface="Lato" pitchFamily="34" charset="-122"/>
                <a:cs typeface="Lato" pitchFamily="34" charset="-120"/>
              </a:rPr>
              <a:t>Highest-Rated Day</a:t>
            </a:r>
            <a:endParaRPr lang="en-US" sz="2133" dirty="0"/>
          </a:p>
        </p:txBody>
      </p:sp>
      <p:sp>
        <p:nvSpPr>
          <p:cNvPr id="6" name="Text 4"/>
          <p:cNvSpPr/>
          <p:nvPr/>
        </p:nvSpPr>
        <p:spPr>
          <a:xfrm>
            <a:off x="812840" y="2813328"/>
            <a:ext cx="3981926" cy="1733550"/>
          </a:xfrm>
          <a:prstGeom prst="rect">
            <a:avLst/>
          </a:prstGeom>
          <a:noFill/>
          <a:ln/>
        </p:spPr>
        <p:txBody>
          <a:bodyPr wrap="square" rtlCol="0" anchor="t"/>
          <a:lstStyle/>
          <a:p>
            <a:pPr marL="0" indent="0">
              <a:lnSpc>
                <a:spcPts val="2731"/>
              </a:lnSpc>
              <a:buNone/>
            </a:pPr>
            <a:r>
              <a:rPr lang="en-US" sz="1707" dirty="0">
                <a:solidFill>
                  <a:srgbClr val="4A4A45"/>
                </a:solidFill>
                <a:latin typeface="Lato" pitchFamily="34" charset="0"/>
                <a:ea typeface="Lato" pitchFamily="34" charset="-122"/>
                <a:cs typeface="Lato" pitchFamily="34" charset="-120"/>
              </a:rPr>
              <a:t>According to the data, the day of the week with the highest average ratings is Sunday, indicating customers may be more engaged and satisfied with their purchases on weekends.</a:t>
            </a:r>
            <a:endParaRPr lang="en-US" sz="1707" dirty="0"/>
          </a:p>
        </p:txBody>
      </p:sp>
      <p:sp>
        <p:nvSpPr>
          <p:cNvPr id="7" name="Text 5"/>
          <p:cNvSpPr/>
          <p:nvPr/>
        </p:nvSpPr>
        <p:spPr>
          <a:xfrm>
            <a:off x="5331021" y="2181516"/>
            <a:ext cx="2912031" cy="338733"/>
          </a:xfrm>
          <a:prstGeom prst="rect">
            <a:avLst/>
          </a:prstGeom>
          <a:noFill/>
          <a:ln/>
        </p:spPr>
        <p:txBody>
          <a:bodyPr wrap="none" rtlCol="0" anchor="t"/>
          <a:lstStyle/>
          <a:p>
            <a:pPr marL="0" indent="0">
              <a:lnSpc>
                <a:spcPts val="2667"/>
              </a:lnSpc>
              <a:buNone/>
            </a:pPr>
            <a:r>
              <a:rPr lang="en-US" sz="2133" b="1" dirty="0">
                <a:solidFill>
                  <a:srgbClr val="282824"/>
                </a:solidFill>
                <a:latin typeface="Lato" pitchFamily="34" charset="0"/>
                <a:ea typeface="Lato" pitchFamily="34" charset="-122"/>
                <a:cs typeface="Lato" pitchFamily="34" charset="-120"/>
              </a:rPr>
              <a:t>Weekday Opportunities</a:t>
            </a:r>
            <a:endParaRPr lang="en-US" sz="2133" dirty="0"/>
          </a:p>
        </p:txBody>
      </p:sp>
      <p:sp>
        <p:nvSpPr>
          <p:cNvPr id="8" name="Text 6"/>
          <p:cNvSpPr/>
          <p:nvPr/>
        </p:nvSpPr>
        <p:spPr>
          <a:xfrm>
            <a:off x="5331023" y="2694826"/>
            <a:ext cx="3981926" cy="1733550"/>
          </a:xfrm>
          <a:prstGeom prst="rect">
            <a:avLst/>
          </a:prstGeom>
          <a:noFill/>
          <a:ln/>
        </p:spPr>
        <p:txBody>
          <a:bodyPr wrap="square" rtlCol="0" anchor="t"/>
          <a:lstStyle/>
          <a:p>
            <a:pPr marL="0" indent="0">
              <a:lnSpc>
                <a:spcPts val="2731"/>
              </a:lnSpc>
              <a:buNone/>
            </a:pPr>
            <a:r>
              <a:rPr lang="en-US" sz="1707" dirty="0">
                <a:solidFill>
                  <a:srgbClr val="4A4A45"/>
                </a:solidFill>
                <a:latin typeface="Lato" pitchFamily="34" charset="0"/>
                <a:ea typeface="Lato" pitchFamily="34" charset="-122"/>
                <a:cs typeface="Lato" pitchFamily="34" charset="-120"/>
              </a:rPr>
              <a:t>While Sundays shine, the analysis also reveals opportunities to improve ratings on weekdays, potentially through targeted marketing, product optimization, or customer service initiatives.</a:t>
            </a:r>
            <a:endParaRPr lang="en-US" sz="1707" dirty="0"/>
          </a:p>
        </p:txBody>
      </p:sp>
      <p:sp>
        <p:nvSpPr>
          <p:cNvPr id="9" name="Text 7"/>
          <p:cNvSpPr/>
          <p:nvPr/>
        </p:nvSpPr>
        <p:spPr>
          <a:xfrm>
            <a:off x="9849207" y="2257901"/>
            <a:ext cx="2709267" cy="338733"/>
          </a:xfrm>
          <a:prstGeom prst="rect">
            <a:avLst/>
          </a:prstGeom>
          <a:noFill/>
          <a:ln/>
        </p:spPr>
        <p:txBody>
          <a:bodyPr wrap="none" rtlCol="0" anchor="t"/>
          <a:lstStyle/>
          <a:p>
            <a:pPr marL="0" indent="0">
              <a:lnSpc>
                <a:spcPts val="2667"/>
              </a:lnSpc>
              <a:buNone/>
            </a:pPr>
            <a:r>
              <a:rPr lang="en-US" sz="2133" b="1" dirty="0">
                <a:solidFill>
                  <a:srgbClr val="282824"/>
                </a:solidFill>
                <a:latin typeface="Lato" pitchFamily="34" charset="0"/>
                <a:ea typeface="Lato" pitchFamily="34" charset="-122"/>
                <a:cs typeface="Lato" pitchFamily="34" charset="-120"/>
              </a:rPr>
              <a:t>Actionable Insights</a:t>
            </a:r>
            <a:endParaRPr lang="en-US" sz="2133" dirty="0"/>
          </a:p>
        </p:txBody>
      </p:sp>
      <p:sp>
        <p:nvSpPr>
          <p:cNvPr id="10" name="Text 8"/>
          <p:cNvSpPr/>
          <p:nvPr/>
        </p:nvSpPr>
        <p:spPr>
          <a:xfrm>
            <a:off x="9849207" y="2813328"/>
            <a:ext cx="3981926" cy="1733550"/>
          </a:xfrm>
          <a:prstGeom prst="rect">
            <a:avLst/>
          </a:prstGeom>
          <a:noFill/>
          <a:ln/>
        </p:spPr>
        <p:txBody>
          <a:bodyPr wrap="square" rtlCol="0" anchor="t"/>
          <a:lstStyle/>
          <a:p>
            <a:pPr marL="0" indent="0">
              <a:lnSpc>
                <a:spcPts val="2731"/>
              </a:lnSpc>
              <a:buNone/>
            </a:pPr>
            <a:r>
              <a:rPr lang="en-US" sz="1707" dirty="0">
                <a:solidFill>
                  <a:srgbClr val="4A4A45"/>
                </a:solidFill>
                <a:latin typeface="Lato" pitchFamily="34" charset="0"/>
                <a:ea typeface="Lato" pitchFamily="34" charset="-122"/>
                <a:cs typeface="Lato" pitchFamily="34" charset="-120"/>
              </a:rPr>
              <a:t>These findings can help Amazon tailor its operations, marketing, and customer experience strategies to align with the preferences and behaviour of its customer base.</a:t>
            </a:r>
            <a:endParaRPr lang="en-US" sz="1707" dirty="0"/>
          </a:p>
        </p:txBody>
      </p:sp>
      <p:sp>
        <p:nvSpPr>
          <p:cNvPr id="11" name="Text 9"/>
          <p:cNvSpPr/>
          <p:nvPr/>
        </p:nvSpPr>
        <p:spPr>
          <a:xfrm>
            <a:off x="812840" y="5066943"/>
            <a:ext cx="3251121" cy="406360"/>
          </a:xfrm>
          <a:prstGeom prst="rect">
            <a:avLst/>
          </a:prstGeom>
          <a:noFill/>
          <a:ln/>
        </p:spPr>
        <p:txBody>
          <a:bodyPr wrap="none" rtlCol="0" anchor="t"/>
          <a:lstStyle/>
          <a:p>
            <a:pPr marL="0" indent="0">
              <a:lnSpc>
                <a:spcPts val="3200"/>
              </a:lnSpc>
              <a:buNone/>
            </a:pPr>
            <a:r>
              <a:rPr lang="en-US" sz="2560" b="1" dirty="0">
                <a:solidFill>
                  <a:srgbClr val="282824"/>
                </a:solidFill>
                <a:latin typeface="Lato" pitchFamily="34" charset="0"/>
                <a:ea typeface="Lato" pitchFamily="34" charset="-122"/>
                <a:cs typeface="Lato" pitchFamily="34" charset="-120"/>
              </a:rPr>
              <a:t>Conclusion</a:t>
            </a:r>
            <a:endParaRPr lang="en-US" sz="2560" dirty="0"/>
          </a:p>
        </p:txBody>
      </p:sp>
      <p:sp>
        <p:nvSpPr>
          <p:cNvPr id="12" name="Text 10"/>
          <p:cNvSpPr/>
          <p:nvPr/>
        </p:nvSpPr>
        <p:spPr>
          <a:xfrm>
            <a:off x="812840" y="5798344"/>
            <a:ext cx="13004721" cy="1040130"/>
          </a:xfrm>
          <a:prstGeom prst="rect">
            <a:avLst/>
          </a:prstGeom>
          <a:noFill/>
          <a:ln/>
        </p:spPr>
        <p:txBody>
          <a:bodyPr wrap="square" rtlCol="0" anchor="t"/>
          <a:lstStyle/>
          <a:p>
            <a:pPr marL="0" indent="0">
              <a:lnSpc>
                <a:spcPts val="2731"/>
              </a:lnSpc>
              <a:buNone/>
            </a:pPr>
            <a:r>
              <a:rPr lang="en-US" sz="1707" dirty="0">
                <a:solidFill>
                  <a:srgbClr val="4A4A45"/>
                </a:solidFill>
                <a:latin typeface="Lato" pitchFamily="34" charset="0"/>
                <a:ea typeface="Lato" pitchFamily="34" charset="-122"/>
                <a:cs typeface="Lato" pitchFamily="34" charset="-120"/>
              </a:rPr>
              <a:t>This analysis of Amazon's sales data showcases the profound impact that data-driven insights can have on business strategy and performance. By leveraging the power of SQL, Amazon can uncover valuable customer behavior patterns, optimize operations, and deliver exceptional customer experiences – ultimately driving sustainable growth and maintaining its industry leadership.</a:t>
            </a:r>
            <a:endParaRPr lang="en-US" sz="1707"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7620" y="-19146"/>
            <a:ext cx="14630400" cy="8229600"/>
          </a:xfrm>
          <a:prstGeom prst="rect">
            <a:avLst/>
          </a:prstGeom>
          <a:solidFill>
            <a:srgbClr val="EFECE6"/>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978165" y="1259341"/>
            <a:ext cx="2777490" cy="347186"/>
          </a:xfrm>
          <a:prstGeom prst="rect">
            <a:avLst/>
          </a:prstGeom>
          <a:noFill/>
          <a:ln/>
        </p:spPr>
        <p:txBody>
          <a:bodyPr wrap="none" rtlCol="0" anchor="t"/>
          <a:lstStyle/>
          <a:p>
            <a:pPr marL="0" indent="0">
              <a:lnSpc>
                <a:spcPts val="2734"/>
              </a:lnSpc>
              <a:buNone/>
            </a:pPr>
            <a:r>
              <a:rPr lang="en-US" sz="2800" b="1" dirty="0">
                <a:solidFill>
                  <a:srgbClr val="282824"/>
                </a:solidFill>
                <a:latin typeface="Lato" pitchFamily="34" charset="0"/>
                <a:ea typeface="Lato" pitchFamily="34" charset="-122"/>
                <a:cs typeface="Lato" pitchFamily="34" charset="-120"/>
              </a:rPr>
              <a:t>INTRODUCTION</a:t>
            </a:r>
            <a:endParaRPr lang="en-US" sz="2187" dirty="0"/>
          </a:p>
        </p:txBody>
      </p:sp>
      <p:sp>
        <p:nvSpPr>
          <p:cNvPr id="6" name="Text 3"/>
          <p:cNvSpPr/>
          <p:nvPr/>
        </p:nvSpPr>
        <p:spPr>
          <a:xfrm>
            <a:off x="1188601" y="1907807"/>
            <a:ext cx="7122200" cy="1421606"/>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This project aims to gain insight into the sales data of Amazon to understand the different factors that affect sales across its branches. Analyzing sales data helps measure sales strategies' effectiveness, identify trends, and make informed business decisions.</a:t>
            </a:r>
            <a:endParaRPr lang="en-US" sz="1750" dirty="0"/>
          </a:p>
        </p:txBody>
      </p:sp>
      <p:sp>
        <p:nvSpPr>
          <p:cNvPr id="7" name="Text 4"/>
          <p:cNvSpPr/>
          <p:nvPr/>
        </p:nvSpPr>
        <p:spPr>
          <a:xfrm>
            <a:off x="1099391" y="3804286"/>
            <a:ext cx="7122200" cy="1421606"/>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The dataset contains sales transactions from three different branches of Amazon, located in Mandalay, Yangon, and Naypyitaw. It includes various attributes such as invoice ID, branch, city, customer type, gender, product line, and more.</a:t>
            </a:r>
            <a:endParaRPr lang="en-US" sz="1750" dirty="0"/>
          </a:p>
        </p:txBody>
      </p:sp>
      <p:sp>
        <p:nvSpPr>
          <p:cNvPr id="8" name="Text 5"/>
          <p:cNvSpPr/>
          <p:nvPr/>
        </p:nvSpPr>
        <p:spPr>
          <a:xfrm>
            <a:off x="833199" y="5905212"/>
            <a:ext cx="2777490" cy="347186"/>
          </a:xfrm>
          <a:prstGeom prst="rect">
            <a:avLst/>
          </a:prstGeom>
          <a:noFill/>
          <a:ln/>
        </p:spPr>
        <p:txBody>
          <a:bodyPr wrap="none" rtlCol="0" anchor="t"/>
          <a:lstStyle/>
          <a:p>
            <a:pPr marL="0" indent="0">
              <a:lnSpc>
                <a:spcPts val="2734"/>
              </a:lnSpc>
              <a:buNone/>
            </a:pPr>
            <a:r>
              <a:rPr lang="en-US" sz="2400" b="1" dirty="0">
                <a:solidFill>
                  <a:srgbClr val="282824"/>
                </a:solidFill>
                <a:latin typeface="Lato" pitchFamily="34" charset="0"/>
                <a:ea typeface="Lato" pitchFamily="34" charset="-122"/>
                <a:cs typeface="Lato" pitchFamily="34" charset="-120"/>
              </a:rPr>
              <a:t>Data Overview</a:t>
            </a:r>
            <a:endParaRPr lang="en-US" sz="2400" b="1" dirty="0"/>
          </a:p>
        </p:txBody>
      </p:sp>
      <p:sp>
        <p:nvSpPr>
          <p:cNvPr id="9" name="Text 6"/>
          <p:cNvSpPr/>
          <p:nvPr/>
        </p:nvSpPr>
        <p:spPr>
          <a:xfrm>
            <a:off x="1188601" y="6601241"/>
            <a:ext cx="712220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The dataset consists of 1000 rows and 17 columns, including numerical and categorical variables.</a:t>
            </a:r>
            <a:endParaRPr lang="en-US" sz="175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900" decel="100000" fill="hold"/>
                                        <p:tgtEl>
                                          <p:spTgt spid="7"/>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900" decel="100000" fill="hold"/>
                                        <p:tgtEl>
                                          <p:spTgt spid="9"/>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a:ln>
            <a:noFill/>
          </a:ln>
        </p:spPr>
      </p:pic>
      <p:sp>
        <p:nvSpPr>
          <p:cNvPr id="5" name="Text 2"/>
          <p:cNvSpPr/>
          <p:nvPr/>
        </p:nvSpPr>
        <p:spPr>
          <a:xfrm>
            <a:off x="833199" y="1610082"/>
            <a:ext cx="4443889" cy="555427"/>
          </a:xfrm>
          <a:prstGeom prst="rect">
            <a:avLst/>
          </a:prstGeom>
          <a:noFill/>
          <a:ln/>
        </p:spPr>
        <p:txBody>
          <a:bodyPr wrap="none" rtlCol="0" anchor="t"/>
          <a:lstStyle/>
          <a:p>
            <a:pPr marL="0" indent="0">
              <a:lnSpc>
                <a:spcPts val="4374"/>
              </a:lnSpc>
              <a:buNone/>
            </a:pPr>
            <a:r>
              <a:rPr lang="en-US" sz="3499" b="1" dirty="0">
                <a:solidFill>
                  <a:srgbClr val="282824"/>
                </a:solidFill>
                <a:latin typeface="Lato" pitchFamily="34" charset="0"/>
                <a:ea typeface="Lato" pitchFamily="34" charset="-122"/>
                <a:cs typeface="Lato" pitchFamily="34" charset="-120"/>
              </a:rPr>
              <a:t>Analysis Overview</a:t>
            </a:r>
            <a:endParaRPr lang="en-US" sz="3499" dirty="0"/>
          </a:p>
        </p:txBody>
      </p:sp>
      <p:sp>
        <p:nvSpPr>
          <p:cNvPr id="6" name="Shape 3"/>
          <p:cNvSpPr/>
          <p:nvPr/>
        </p:nvSpPr>
        <p:spPr>
          <a:xfrm>
            <a:off x="833199" y="2415421"/>
            <a:ext cx="4542115" cy="2346365"/>
          </a:xfrm>
          <a:prstGeom prst="roundRect">
            <a:avLst>
              <a:gd name="adj" fmla="val 5682"/>
            </a:avLst>
          </a:prstGeom>
          <a:solidFill>
            <a:srgbClr val="E1DBD0"/>
          </a:solidFill>
          <a:ln/>
        </p:spPr>
      </p:sp>
      <p:sp>
        <p:nvSpPr>
          <p:cNvPr id="7" name="Text 4"/>
          <p:cNvSpPr/>
          <p:nvPr/>
        </p:nvSpPr>
        <p:spPr>
          <a:xfrm>
            <a:off x="1055370" y="2637592"/>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Product Analysis</a:t>
            </a:r>
            <a:endParaRPr lang="en-US" sz="2187" dirty="0"/>
          </a:p>
        </p:txBody>
      </p:sp>
      <p:sp>
        <p:nvSpPr>
          <p:cNvPr id="8" name="Text 5"/>
          <p:cNvSpPr/>
          <p:nvPr/>
        </p:nvSpPr>
        <p:spPr>
          <a:xfrm>
            <a:off x="1055370" y="3118009"/>
            <a:ext cx="4097774" cy="1421606"/>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Dive deep into the different product lines offered by Amazon and analyze their performance, popularity, and revenue generation.</a:t>
            </a:r>
            <a:endParaRPr lang="en-US" sz="1750" dirty="0"/>
          </a:p>
        </p:txBody>
      </p:sp>
      <p:sp>
        <p:nvSpPr>
          <p:cNvPr id="9" name="Shape 6"/>
          <p:cNvSpPr/>
          <p:nvPr/>
        </p:nvSpPr>
        <p:spPr>
          <a:xfrm>
            <a:off x="5597485" y="2415421"/>
            <a:ext cx="4542115" cy="2346365"/>
          </a:xfrm>
          <a:prstGeom prst="roundRect">
            <a:avLst>
              <a:gd name="adj" fmla="val 5682"/>
            </a:avLst>
          </a:prstGeom>
          <a:solidFill>
            <a:srgbClr val="E1DBD0"/>
          </a:solidFill>
          <a:ln/>
        </p:spPr>
      </p:sp>
      <p:sp>
        <p:nvSpPr>
          <p:cNvPr id="10" name="Text 7"/>
          <p:cNvSpPr/>
          <p:nvPr/>
        </p:nvSpPr>
        <p:spPr>
          <a:xfrm>
            <a:off x="5819656" y="2637592"/>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Customer Analysis</a:t>
            </a:r>
            <a:endParaRPr lang="en-US" sz="2187" dirty="0"/>
          </a:p>
        </p:txBody>
      </p:sp>
      <p:sp>
        <p:nvSpPr>
          <p:cNvPr id="11" name="Text 8"/>
          <p:cNvSpPr/>
          <p:nvPr/>
        </p:nvSpPr>
        <p:spPr>
          <a:xfrm>
            <a:off x="5819656" y="3118009"/>
            <a:ext cx="4097774" cy="1421606"/>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Examine the customer demographics, purchasing behaviors, and preferences to gain insights that can inform targeted marketing strategies.</a:t>
            </a:r>
            <a:endParaRPr lang="en-US" sz="1750" dirty="0"/>
          </a:p>
        </p:txBody>
      </p:sp>
      <p:sp>
        <p:nvSpPr>
          <p:cNvPr id="12" name="Shape 9"/>
          <p:cNvSpPr/>
          <p:nvPr/>
        </p:nvSpPr>
        <p:spPr>
          <a:xfrm>
            <a:off x="833199" y="4983956"/>
            <a:ext cx="9306401" cy="1635562"/>
          </a:xfrm>
          <a:prstGeom prst="roundRect">
            <a:avLst>
              <a:gd name="adj" fmla="val 8151"/>
            </a:avLst>
          </a:prstGeom>
          <a:solidFill>
            <a:srgbClr val="E1DBD0"/>
          </a:solidFill>
          <a:ln/>
        </p:spPr>
      </p:sp>
      <p:sp>
        <p:nvSpPr>
          <p:cNvPr id="13" name="Text 10"/>
          <p:cNvSpPr/>
          <p:nvPr/>
        </p:nvSpPr>
        <p:spPr>
          <a:xfrm>
            <a:off x="1055370" y="5206127"/>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Sales Analysis</a:t>
            </a:r>
            <a:endParaRPr lang="en-US" sz="2187" dirty="0"/>
          </a:p>
        </p:txBody>
      </p:sp>
      <p:sp>
        <p:nvSpPr>
          <p:cNvPr id="14" name="Text 11"/>
          <p:cNvSpPr/>
          <p:nvPr/>
        </p:nvSpPr>
        <p:spPr>
          <a:xfrm>
            <a:off x="1055370" y="5686544"/>
            <a:ext cx="8862060" cy="710803"/>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Scrutinize the sales data across the various branches to identify trends, patterns, and factors that influence overall revenue and profitability.</a:t>
            </a:r>
            <a:endParaRPr lang="en-US" sz="175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900" decel="100000" fill="hold"/>
                                        <p:tgtEl>
                                          <p:spTgt spid="11"/>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900" decel="100000" fill="hold"/>
                                        <p:tgtEl>
                                          <p:spTgt spid="14"/>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3333016" y="1390352"/>
            <a:ext cx="6780014" cy="677228"/>
          </a:xfrm>
          <a:prstGeom prst="rect">
            <a:avLst/>
          </a:prstGeom>
          <a:noFill/>
          <a:ln/>
        </p:spPr>
        <p:txBody>
          <a:bodyPr wrap="none" rtlCol="0" anchor="t"/>
          <a:lstStyle/>
          <a:p>
            <a:pPr marL="0" indent="0">
              <a:lnSpc>
                <a:spcPts val="5333"/>
              </a:lnSpc>
              <a:buNone/>
            </a:pPr>
            <a:r>
              <a:rPr lang="en-US" sz="4267" b="1" dirty="0">
                <a:solidFill>
                  <a:srgbClr val="282824"/>
                </a:solidFill>
                <a:latin typeface="Lato" pitchFamily="34" charset="0"/>
                <a:ea typeface="Lato" pitchFamily="34" charset="-122"/>
                <a:cs typeface="Lato" pitchFamily="34" charset="-120"/>
              </a:rPr>
              <a:t>Distinct Cities and Branches</a:t>
            </a:r>
            <a:endParaRPr lang="en-US" sz="4267" dirty="0"/>
          </a:p>
        </p:txBody>
      </p:sp>
      <p:sp>
        <p:nvSpPr>
          <p:cNvPr id="5" name="Text 3"/>
          <p:cNvSpPr/>
          <p:nvPr/>
        </p:nvSpPr>
        <p:spPr>
          <a:xfrm>
            <a:off x="812840" y="2902506"/>
            <a:ext cx="2709267" cy="338733"/>
          </a:xfrm>
          <a:prstGeom prst="rect">
            <a:avLst/>
          </a:prstGeom>
          <a:noFill/>
          <a:ln/>
        </p:spPr>
        <p:txBody>
          <a:bodyPr wrap="none" rtlCol="0" anchor="t"/>
          <a:lstStyle/>
          <a:p>
            <a:pPr marL="0" indent="0">
              <a:lnSpc>
                <a:spcPts val="2667"/>
              </a:lnSpc>
              <a:buNone/>
            </a:pPr>
            <a:r>
              <a:rPr lang="en-US" sz="2133" b="1" dirty="0">
                <a:solidFill>
                  <a:srgbClr val="282824"/>
                </a:solidFill>
                <a:latin typeface="Lato" pitchFamily="34" charset="0"/>
                <a:ea typeface="Lato" pitchFamily="34" charset="-122"/>
                <a:cs typeface="Lato" pitchFamily="34" charset="-120"/>
              </a:rPr>
              <a:t>Distinct Cities</a:t>
            </a:r>
            <a:endParaRPr lang="en-US" sz="2133" dirty="0"/>
          </a:p>
        </p:txBody>
      </p:sp>
      <p:sp>
        <p:nvSpPr>
          <p:cNvPr id="6" name="Text 4"/>
          <p:cNvSpPr/>
          <p:nvPr/>
        </p:nvSpPr>
        <p:spPr>
          <a:xfrm>
            <a:off x="812840" y="3457932"/>
            <a:ext cx="6238042" cy="693420"/>
          </a:xfrm>
          <a:prstGeom prst="rect">
            <a:avLst/>
          </a:prstGeom>
          <a:noFill/>
          <a:ln/>
        </p:spPr>
        <p:txBody>
          <a:bodyPr wrap="square" rtlCol="0" anchor="t"/>
          <a:lstStyle/>
          <a:p>
            <a:pPr marL="0" indent="0">
              <a:lnSpc>
                <a:spcPts val="2731"/>
              </a:lnSpc>
              <a:buNone/>
            </a:pPr>
            <a:r>
              <a:rPr lang="en-US" sz="1707" dirty="0">
                <a:solidFill>
                  <a:srgbClr val="4A4A45"/>
                </a:solidFill>
                <a:latin typeface="Lato" pitchFamily="34" charset="0"/>
                <a:ea typeface="Lato" pitchFamily="34" charset="-122"/>
                <a:cs typeface="Lato" pitchFamily="34" charset="-120"/>
              </a:rPr>
              <a:t>To find the count of distinct cities in the dataset, we can run the following SQL query:</a:t>
            </a:r>
            <a:endParaRPr lang="en-US" sz="1707" dirty="0"/>
          </a:p>
        </p:txBody>
      </p:sp>
      <p:sp>
        <p:nvSpPr>
          <p:cNvPr id="7" name="Shape 5"/>
          <p:cNvSpPr/>
          <p:nvPr/>
        </p:nvSpPr>
        <p:spPr>
          <a:xfrm>
            <a:off x="812840" y="4395192"/>
            <a:ext cx="6238042" cy="1018461"/>
          </a:xfrm>
          <a:prstGeom prst="roundRect">
            <a:avLst>
              <a:gd name="adj" fmla="val 12769"/>
            </a:avLst>
          </a:prstGeom>
          <a:solidFill>
            <a:srgbClr val="F3F3F2"/>
          </a:solidFill>
          <a:ln/>
        </p:spPr>
      </p:sp>
      <p:sp>
        <p:nvSpPr>
          <p:cNvPr id="8" name="Shape 6"/>
          <p:cNvSpPr/>
          <p:nvPr/>
        </p:nvSpPr>
        <p:spPr>
          <a:xfrm>
            <a:off x="802005" y="4395192"/>
            <a:ext cx="6259711" cy="1018461"/>
          </a:xfrm>
          <a:prstGeom prst="roundRect">
            <a:avLst>
              <a:gd name="adj" fmla="val 3192"/>
            </a:avLst>
          </a:prstGeom>
          <a:solidFill>
            <a:srgbClr val="F3F3F2"/>
          </a:solidFill>
          <a:ln/>
        </p:spPr>
      </p:sp>
      <p:sp>
        <p:nvSpPr>
          <p:cNvPr id="9" name="Text 7"/>
          <p:cNvSpPr/>
          <p:nvPr/>
        </p:nvSpPr>
        <p:spPr>
          <a:xfrm>
            <a:off x="1018699" y="4557713"/>
            <a:ext cx="5826323" cy="693420"/>
          </a:xfrm>
          <a:prstGeom prst="rect">
            <a:avLst/>
          </a:prstGeom>
          <a:noFill/>
          <a:ln/>
        </p:spPr>
        <p:txBody>
          <a:bodyPr wrap="square" rtlCol="0" anchor="t"/>
          <a:lstStyle/>
          <a:p>
            <a:pPr marL="0" indent="0">
              <a:lnSpc>
                <a:spcPts val="2731"/>
              </a:lnSpc>
              <a:buNone/>
            </a:pPr>
            <a:r>
              <a:rPr lang="en-US" sz="1707" dirty="0">
                <a:solidFill>
                  <a:srgbClr val="4A4A45"/>
                </a:solidFill>
                <a:highlight>
                  <a:srgbClr val="F3F3F2"/>
                </a:highlight>
                <a:latin typeface="Consolas" pitchFamily="34" charset="0"/>
                <a:ea typeface="Consolas" pitchFamily="34" charset="-122"/>
                <a:cs typeface="Consolas" pitchFamily="34" charset="-120"/>
              </a:rPr>
              <a:t>select count(distinct City) as count_of_cities from amazondata;</a:t>
            </a:r>
            <a:endParaRPr lang="en-US" sz="1707" dirty="0"/>
          </a:p>
        </p:txBody>
      </p:sp>
      <p:sp>
        <p:nvSpPr>
          <p:cNvPr id="10" name="Text 8"/>
          <p:cNvSpPr/>
          <p:nvPr/>
        </p:nvSpPr>
        <p:spPr>
          <a:xfrm>
            <a:off x="812840" y="5657493"/>
            <a:ext cx="6238042" cy="693420"/>
          </a:xfrm>
          <a:prstGeom prst="rect">
            <a:avLst/>
          </a:prstGeom>
          <a:noFill/>
          <a:ln/>
        </p:spPr>
        <p:txBody>
          <a:bodyPr wrap="square" rtlCol="0" anchor="t"/>
          <a:lstStyle/>
          <a:p>
            <a:pPr marL="0" indent="0">
              <a:lnSpc>
                <a:spcPts val="2731"/>
              </a:lnSpc>
              <a:buNone/>
            </a:pPr>
            <a:r>
              <a:rPr lang="en-US" sz="1707" dirty="0">
                <a:solidFill>
                  <a:srgbClr val="4A4A45"/>
                </a:solidFill>
                <a:latin typeface="Lato" pitchFamily="34" charset="0"/>
                <a:ea typeface="Lato" pitchFamily="34" charset="-122"/>
                <a:cs typeface="Lato" pitchFamily="34" charset="-120"/>
              </a:rPr>
              <a:t>This will give us the total number of distinct cities represented in the data.</a:t>
            </a:r>
            <a:endParaRPr lang="en-US" sz="1707" dirty="0"/>
          </a:p>
        </p:txBody>
      </p:sp>
      <p:sp>
        <p:nvSpPr>
          <p:cNvPr id="11" name="Text 9"/>
          <p:cNvSpPr/>
          <p:nvPr/>
        </p:nvSpPr>
        <p:spPr>
          <a:xfrm>
            <a:off x="7587139" y="2902506"/>
            <a:ext cx="2709267" cy="338733"/>
          </a:xfrm>
          <a:prstGeom prst="rect">
            <a:avLst/>
          </a:prstGeom>
          <a:noFill/>
          <a:ln/>
        </p:spPr>
        <p:txBody>
          <a:bodyPr wrap="none" rtlCol="0" anchor="t"/>
          <a:lstStyle/>
          <a:p>
            <a:pPr marL="0" indent="0">
              <a:lnSpc>
                <a:spcPts val="2667"/>
              </a:lnSpc>
              <a:buNone/>
            </a:pPr>
            <a:r>
              <a:rPr lang="en-US" sz="2133" b="1" dirty="0">
                <a:solidFill>
                  <a:srgbClr val="282824"/>
                </a:solidFill>
                <a:latin typeface="Lato" pitchFamily="34" charset="0"/>
                <a:ea typeface="Lato" pitchFamily="34" charset="-122"/>
                <a:cs typeface="Lato" pitchFamily="34" charset="-120"/>
              </a:rPr>
              <a:t>Branches and Cities</a:t>
            </a:r>
            <a:endParaRPr lang="en-US" sz="2133" dirty="0"/>
          </a:p>
        </p:txBody>
      </p:sp>
      <p:sp>
        <p:nvSpPr>
          <p:cNvPr id="12" name="Text 10"/>
          <p:cNvSpPr/>
          <p:nvPr/>
        </p:nvSpPr>
        <p:spPr>
          <a:xfrm>
            <a:off x="7587139" y="3457932"/>
            <a:ext cx="6238042" cy="693420"/>
          </a:xfrm>
          <a:prstGeom prst="rect">
            <a:avLst/>
          </a:prstGeom>
          <a:noFill/>
          <a:ln/>
        </p:spPr>
        <p:txBody>
          <a:bodyPr wrap="square" rtlCol="0" anchor="t"/>
          <a:lstStyle/>
          <a:p>
            <a:pPr marL="0" indent="0">
              <a:lnSpc>
                <a:spcPts val="2731"/>
              </a:lnSpc>
              <a:buNone/>
            </a:pPr>
            <a:r>
              <a:rPr lang="en-US" sz="1707" dirty="0">
                <a:solidFill>
                  <a:srgbClr val="4A4A45"/>
                </a:solidFill>
                <a:latin typeface="Lato" pitchFamily="34" charset="0"/>
                <a:ea typeface="Lato" pitchFamily="34" charset="-122"/>
                <a:cs typeface="Lato" pitchFamily="34" charset="-120"/>
              </a:rPr>
              <a:t>To see the corresponding city for each branch, we can run this query:</a:t>
            </a:r>
            <a:endParaRPr lang="en-US" sz="1707" dirty="0"/>
          </a:p>
        </p:txBody>
      </p:sp>
      <p:sp>
        <p:nvSpPr>
          <p:cNvPr id="13" name="Shape 11"/>
          <p:cNvSpPr/>
          <p:nvPr/>
        </p:nvSpPr>
        <p:spPr>
          <a:xfrm>
            <a:off x="7587139" y="4395192"/>
            <a:ext cx="6238042" cy="671751"/>
          </a:xfrm>
          <a:prstGeom prst="roundRect">
            <a:avLst>
              <a:gd name="adj" fmla="val 19360"/>
            </a:avLst>
          </a:prstGeom>
          <a:solidFill>
            <a:srgbClr val="F3F3F2"/>
          </a:solidFill>
          <a:ln/>
        </p:spPr>
      </p:sp>
      <p:sp>
        <p:nvSpPr>
          <p:cNvPr id="14" name="Shape 12"/>
          <p:cNvSpPr/>
          <p:nvPr/>
        </p:nvSpPr>
        <p:spPr>
          <a:xfrm>
            <a:off x="7576304" y="4395192"/>
            <a:ext cx="6259711" cy="671751"/>
          </a:xfrm>
          <a:prstGeom prst="roundRect">
            <a:avLst>
              <a:gd name="adj" fmla="val 4840"/>
            </a:avLst>
          </a:prstGeom>
          <a:solidFill>
            <a:srgbClr val="F3F3F2"/>
          </a:solidFill>
          <a:ln/>
        </p:spPr>
      </p:sp>
      <p:sp>
        <p:nvSpPr>
          <p:cNvPr id="15" name="Text 13"/>
          <p:cNvSpPr/>
          <p:nvPr/>
        </p:nvSpPr>
        <p:spPr>
          <a:xfrm>
            <a:off x="7792998" y="4557713"/>
            <a:ext cx="5826323" cy="346710"/>
          </a:xfrm>
          <a:prstGeom prst="rect">
            <a:avLst/>
          </a:prstGeom>
          <a:noFill/>
          <a:ln/>
        </p:spPr>
        <p:txBody>
          <a:bodyPr wrap="none" rtlCol="0" anchor="t"/>
          <a:lstStyle/>
          <a:p>
            <a:pPr marL="0" indent="0">
              <a:lnSpc>
                <a:spcPts val="2731"/>
              </a:lnSpc>
              <a:buNone/>
            </a:pPr>
            <a:r>
              <a:rPr lang="en-US" sz="1707" dirty="0">
                <a:solidFill>
                  <a:srgbClr val="4A4A45"/>
                </a:solidFill>
                <a:highlight>
                  <a:srgbClr val="F3F3F2"/>
                </a:highlight>
                <a:latin typeface="Consolas" pitchFamily="34" charset="0"/>
                <a:ea typeface="Consolas" pitchFamily="34" charset="-122"/>
                <a:cs typeface="Consolas" pitchFamily="34" charset="-120"/>
              </a:rPr>
              <a:t>select distinct branch, City from table from amazondata;</a:t>
            </a:r>
            <a:endParaRPr lang="en-US" sz="1707" dirty="0"/>
          </a:p>
        </p:txBody>
      </p:sp>
      <p:sp>
        <p:nvSpPr>
          <p:cNvPr id="16" name="Text 14"/>
          <p:cNvSpPr/>
          <p:nvPr/>
        </p:nvSpPr>
        <p:spPr>
          <a:xfrm>
            <a:off x="7587139" y="5310783"/>
            <a:ext cx="6238042" cy="693420"/>
          </a:xfrm>
          <a:prstGeom prst="rect">
            <a:avLst/>
          </a:prstGeom>
          <a:noFill/>
          <a:ln/>
        </p:spPr>
        <p:txBody>
          <a:bodyPr wrap="square" rtlCol="0" anchor="t"/>
          <a:lstStyle/>
          <a:p>
            <a:pPr marL="0" indent="0">
              <a:lnSpc>
                <a:spcPts val="2731"/>
              </a:lnSpc>
              <a:buNone/>
            </a:pPr>
            <a:r>
              <a:rPr lang="en-US" sz="1707" dirty="0">
                <a:solidFill>
                  <a:srgbClr val="4A4A45"/>
                </a:solidFill>
                <a:latin typeface="Lato" pitchFamily="34" charset="0"/>
                <a:ea typeface="Lato" pitchFamily="34" charset="-122"/>
                <a:cs typeface="Lato" pitchFamily="34" charset="-120"/>
              </a:rPr>
              <a:t>This will show us the unique combinations of branch and city in the dataset.</a:t>
            </a:r>
            <a:endParaRPr lang="en-US" sz="1707"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4551885" y="504110"/>
            <a:ext cx="4547949" cy="283369"/>
          </a:xfrm>
          <a:prstGeom prst="rect">
            <a:avLst/>
          </a:prstGeom>
          <a:noFill/>
          <a:ln/>
        </p:spPr>
        <p:txBody>
          <a:bodyPr wrap="none" rtlCol="0" anchor="t"/>
          <a:lstStyle/>
          <a:p>
            <a:pPr marL="0" indent="0" algn="ctr">
              <a:lnSpc>
                <a:spcPts val="2231"/>
              </a:lnSpc>
              <a:buNone/>
            </a:pPr>
            <a:r>
              <a:rPr lang="en-US" sz="2400" b="1" dirty="0">
                <a:solidFill>
                  <a:srgbClr val="282824"/>
                </a:solidFill>
                <a:latin typeface="Lato" pitchFamily="34" charset="0"/>
                <a:ea typeface="Lato" pitchFamily="34" charset="-122"/>
                <a:cs typeface="Lato" pitchFamily="34" charset="-120"/>
              </a:rPr>
              <a:t>Distinct Product Lines and Payment Methods</a:t>
            </a:r>
            <a:endParaRPr lang="en-US" sz="2400" dirty="0"/>
          </a:p>
        </p:txBody>
      </p:sp>
      <p:pic>
        <p:nvPicPr>
          <p:cNvPr id="5" name="Image 0" descr="preencoded.png"/>
          <p:cNvPicPr>
            <a:picLocks noChangeAspect="1"/>
          </p:cNvPicPr>
          <p:nvPr/>
        </p:nvPicPr>
        <p:blipFill>
          <a:blip r:embed="rId3"/>
          <a:stretch>
            <a:fillRect/>
          </a:stretch>
        </p:blipFill>
        <p:spPr>
          <a:xfrm>
            <a:off x="1875592" y="1144548"/>
            <a:ext cx="10879217" cy="6092309"/>
          </a:xfrm>
          <a:prstGeom prst="rect">
            <a:avLst/>
          </a:prstGeom>
        </p:spPr>
      </p:pic>
      <p:sp>
        <p:nvSpPr>
          <p:cNvPr id="6" name="Text 3"/>
          <p:cNvSpPr/>
          <p:nvPr/>
        </p:nvSpPr>
        <p:spPr>
          <a:xfrm>
            <a:off x="1875592" y="7440811"/>
            <a:ext cx="10879217" cy="290036"/>
          </a:xfrm>
          <a:prstGeom prst="rect">
            <a:avLst/>
          </a:prstGeom>
          <a:noFill/>
          <a:ln/>
        </p:spPr>
        <p:txBody>
          <a:bodyPr wrap="none" rtlCol="0" anchor="t"/>
          <a:lstStyle/>
          <a:p>
            <a:pPr marL="0" indent="0">
              <a:lnSpc>
                <a:spcPts val="2284"/>
              </a:lnSpc>
              <a:buNone/>
            </a:pPr>
            <a:r>
              <a:rPr lang="en-US" sz="1428" dirty="0">
                <a:solidFill>
                  <a:srgbClr val="4A4A45"/>
                </a:solidFill>
                <a:latin typeface="Lato" pitchFamily="34" charset="0"/>
                <a:ea typeface="Lato" pitchFamily="34" charset="-122"/>
                <a:cs typeface="Lato" pitchFamily="34" charset="-120"/>
              </a:rPr>
              <a:t>The dataset contains 10 distinct product lines offered by Amazon. The most frequently used payment method is credit card.</a:t>
            </a:r>
            <a:endParaRPr lang="en-US" sz="1428" dirty="0"/>
          </a:p>
        </p:txBody>
      </p:sp>
    </p:spTree>
  </p:cSld>
  <p:clrMapOvr>
    <a:masterClrMapping/>
  </p:clrMapOvr>
  <mc:AlternateContent xmlns:mc="http://schemas.openxmlformats.org/markup-compatibility/2006">
    <mc:Choice xmlns:p14="http://schemas.microsoft.com/office/powerpoint/2010/main" Requires="p14">
      <p:transition p14:dur="1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953874" y="804565"/>
            <a:ext cx="7237928" cy="406360"/>
          </a:xfrm>
          <a:prstGeom prst="rect">
            <a:avLst/>
          </a:prstGeom>
          <a:noFill/>
          <a:ln/>
        </p:spPr>
        <p:txBody>
          <a:bodyPr wrap="none" rtlCol="0" anchor="t"/>
          <a:lstStyle/>
          <a:p>
            <a:pPr marL="0" indent="0">
              <a:lnSpc>
                <a:spcPts val="3200"/>
              </a:lnSpc>
              <a:buNone/>
            </a:pPr>
            <a:r>
              <a:rPr lang="en-US" sz="2400" b="1" dirty="0">
                <a:solidFill>
                  <a:srgbClr val="282824"/>
                </a:solidFill>
                <a:latin typeface="Lato" pitchFamily="34" charset="0"/>
                <a:ea typeface="Lato" pitchFamily="34" charset="-122"/>
                <a:cs typeface="Lato" pitchFamily="34" charset="-120"/>
              </a:rPr>
              <a:t>Top Selling and Revenue Generating Product Lines</a:t>
            </a:r>
            <a:endParaRPr lang="en-US" sz="2400" dirty="0"/>
          </a:p>
        </p:txBody>
      </p:sp>
      <p:sp>
        <p:nvSpPr>
          <p:cNvPr id="5" name="Text 3"/>
          <p:cNvSpPr/>
          <p:nvPr/>
        </p:nvSpPr>
        <p:spPr>
          <a:xfrm>
            <a:off x="812840" y="1424940"/>
            <a:ext cx="13004721" cy="346710"/>
          </a:xfrm>
          <a:prstGeom prst="rect">
            <a:avLst/>
          </a:prstGeom>
          <a:noFill/>
          <a:ln/>
        </p:spPr>
        <p:txBody>
          <a:bodyPr wrap="none" rtlCol="0" anchor="t"/>
          <a:lstStyle/>
          <a:p>
            <a:pPr marL="0" indent="0">
              <a:lnSpc>
                <a:spcPts val="2731"/>
              </a:lnSpc>
              <a:buNone/>
            </a:pPr>
            <a:r>
              <a:rPr lang="en-US" sz="1707" dirty="0">
                <a:solidFill>
                  <a:srgbClr val="4A4A45"/>
                </a:solidFill>
                <a:latin typeface="Lato" pitchFamily="34" charset="0"/>
                <a:ea typeface="Lato" pitchFamily="34" charset="-122"/>
                <a:cs typeface="Lato" pitchFamily="34" charset="-120"/>
              </a:rPr>
              <a:t>To determine which product line has the highest sales, we can run the following SQL query:</a:t>
            </a:r>
            <a:endParaRPr lang="en-US" sz="1707" dirty="0"/>
          </a:p>
        </p:txBody>
      </p:sp>
      <p:sp>
        <p:nvSpPr>
          <p:cNvPr id="6" name="Shape 4"/>
          <p:cNvSpPr/>
          <p:nvPr/>
        </p:nvSpPr>
        <p:spPr>
          <a:xfrm>
            <a:off x="812840" y="2015490"/>
            <a:ext cx="13004721" cy="1711881"/>
          </a:xfrm>
          <a:prstGeom prst="roundRect">
            <a:avLst>
              <a:gd name="adj" fmla="val 7597"/>
            </a:avLst>
          </a:prstGeom>
          <a:solidFill>
            <a:srgbClr val="F3F3F2"/>
          </a:solidFill>
          <a:ln/>
        </p:spPr>
      </p:sp>
      <p:sp>
        <p:nvSpPr>
          <p:cNvPr id="7" name="Shape 5"/>
          <p:cNvSpPr/>
          <p:nvPr/>
        </p:nvSpPr>
        <p:spPr>
          <a:xfrm>
            <a:off x="802005" y="2015490"/>
            <a:ext cx="13026390" cy="1711881"/>
          </a:xfrm>
          <a:prstGeom prst="roundRect">
            <a:avLst>
              <a:gd name="adj" fmla="val 1899"/>
            </a:avLst>
          </a:prstGeom>
          <a:solidFill>
            <a:srgbClr val="F3F3F2"/>
          </a:solidFill>
          <a:ln/>
        </p:spPr>
      </p:sp>
      <p:sp>
        <p:nvSpPr>
          <p:cNvPr id="8" name="Text 6"/>
          <p:cNvSpPr/>
          <p:nvPr/>
        </p:nvSpPr>
        <p:spPr>
          <a:xfrm>
            <a:off x="1018699" y="2178010"/>
            <a:ext cx="12593003" cy="1386840"/>
          </a:xfrm>
          <a:prstGeom prst="rect">
            <a:avLst/>
          </a:prstGeom>
          <a:noFill/>
          <a:ln/>
        </p:spPr>
        <p:txBody>
          <a:bodyPr wrap="square" rtlCol="0" anchor="t"/>
          <a:lstStyle/>
          <a:p>
            <a:pPr marL="0" indent="0">
              <a:lnSpc>
                <a:spcPts val="2731"/>
              </a:lnSpc>
              <a:buNone/>
            </a:pPr>
            <a:r>
              <a:rPr lang="en-US" sz="1707" dirty="0">
                <a:solidFill>
                  <a:srgbClr val="4A4A45"/>
                </a:solidFill>
                <a:highlight>
                  <a:srgbClr val="F3F3F2"/>
                </a:highlight>
                <a:latin typeface="Consolas" pitchFamily="34" charset="0"/>
                <a:ea typeface="Consolas" pitchFamily="34" charset="-122"/>
                <a:cs typeface="Consolas" pitchFamily="34" charset="-120"/>
              </a:rPr>
              <a:t>select Product_line, from amazondata</a:t>
            </a:r>
            <a:endParaRPr lang="en-US" sz="1707" dirty="0"/>
          </a:p>
          <a:p>
            <a:pPr marL="0" indent="0">
              <a:lnSpc>
                <a:spcPts val="2731"/>
              </a:lnSpc>
              <a:buNone/>
            </a:pPr>
            <a:r>
              <a:rPr lang="en-US" sz="1707" dirty="0">
                <a:solidFill>
                  <a:srgbClr val="4A4A45"/>
                </a:solidFill>
                <a:highlight>
                  <a:srgbClr val="F3F3F2"/>
                </a:highlight>
                <a:latin typeface="Consolas" pitchFamily="34" charset="0"/>
                <a:ea typeface="Consolas" pitchFamily="34" charset="-122"/>
                <a:cs typeface="Consolas" pitchFamily="34" charset="-120"/>
              </a:rPr>
              <a:t>group by product_line</a:t>
            </a:r>
            <a:endParaRPr lang="en-US" sz="1707" dirty="0"/>
          </a:p>
          <a:p>
            <a:pPr marL="0" indent="0">
              <a:lnSpc>
                <a:spcPts val="2731"/>
              </a:lnSpc>
              <a:buNone/>
            </a:pPr>
            <a:r>
              <a:rPr lang="en-US" sz="1707" dirty="0">
                <a:solidFill>
                  <a:srgbClr val="4A4A45"/>
                </a:solidFill>
                <a:highlight>
                  <a:srgbClr val="F3F3F2"/>
                </a:highlight>
                <a:latin typeface="Consolas" pitchFamily="34" charset="0"/>
                <a:ea typeface="Consolas" pitchFamily="34" charset="-122"/>
                <a:cs typeface="Consolas" pitchFamily="34" charset="-120"/>
              </a:rPr>
              <a:t>order by sales desc</a:t>
            </a:r>
            <a:endParaRPr lang="en-US" sz="1707" dirty="0"/>
          </a:p>
          <a:p>
            <a:pPr marL="0" indent="0">
              <a:lnSpc>
                <a:spcPts val="2731"/>
              </a:lnSpc>
              <a:buNone/>
            </a:pPr>
            <a:r>
              <a:rPr lang="en-US" sz="1707" dirty="0">
                <a:solidFill>
                  <a:srgbClr val="4A4A45"/>
                </a:solidFill>
                <a:highlight>
                  <a:srgbClr val="F3F3F2"/>
                </a:highlight>
                <a:latin typeface="Consolas" pitchFamily="34" charset="0"/>
                <a:ea typeface="Consolas" pitchFamily="34" charset="-122"/>
                <a:cs typeface="Consolas" pitchFamily="34" charset="-120"/>
              </a:rPr>
              <a:t>limit 1;</a:t>
            </a:r>
            <a:endParaRPr lang="en-US" sz="1707" dirty="0"/>
          </a:p>
        </p:txBody>
      </p:sp>
      <p:sp>
        <p:nvSpPr>
          <p:cNvPr id="9" name="Text 7"/>
          <p:cNvSpPr/>
          <p:nvPr/>
        </p:nvSpPr>
        <p:spPr>
          <a:xfrm>
            <a:off x="812840" y="3971211"/>
            <a:ext cx="13004721" cy="346710"/>
          </a:xfrm>
          <a:prstGeom prst="rect">
            <a:avLst/>
          </a:prstGeom>
          <a:noFill/>
          <a:ln/>
        </p:spPr>
        <p:txBody>
          <a:bodyPr wrap="none" rtlCol="0" anchor="t"/>
          <a:lstStyle/>
          <a:p>
            <a:pPr marL="0" indent="0">
              <a:lnSpc>
                <a:spcPts val="2731"/>
              </a:lnSpc>
              <a:buNone/>
            </a:pPr>
            <a:r>
              <a:rPr lang="en-US" sz="1707" dirty="0">
                <a:solidFill>
                  <a:srgbClr val="4A4A45"/>
                </a:solidFill>
                <a:latin typeface="Lato" pitchFamily="34" charset="0"/>
                <a:ea typeface="Lato" pitchFamily="34" charset="-122"/>
                <a:cs typeface="Lato" pitchFamily="34" charset="-120"/>
              </a:rPr>
              <a:t>This will give us the product line with the highest total sales.</a:t>
            </a:r>
            <a:endParaRPr lang="en-US" sz="1707" dirty="0"/>
          </a:p>
        </p:txBody>
      </p:sp>
      <p:sp>
        <p:nvSpPr>
          <p:cNvPr id="10" name="Text 8"/>
          <p:cNvSpPr/>
          <p:nvPr/>
        </p:nvSpPr>
        <p:spPr>
          <a:xfrm>
            <a:off x="812840" y="4561761"/>
            <a:ext cx="13004721" cy="346710"/>
          </a:xfrm>
          <a:prstGeom prst="rect">
            <a:avLst/>
          </a:prstGeom>
          <a:noFill/>
          <a:ln/>
        </p:spPr>
        <p:txBody>
          <a:bodyPr wrap="none" rtlCol="0" anchor="t"/>
          <a:lstStyle/>
          <a:p>
            <a:pPr marL="0" indent="0">
              <a:lnSpc>
                <a:spcPts val="2731"/>
              </a:lnSpc>
              <a:buNone/>
            </a:pPr>
            <a:r>
              <a:rPr lang="en-US" sz="1707" dirty="0">
                <a:solidFill>
                  <a:srgbClr val="4A4A45"/>
                </a:solidFill>
                <a:latin typeface="Lato" pitchFamily="34" charset="0"/>
                <a:ea typeface="Lato" pitchFamily="34" charset="-122"/>
                <a:cs typeface="Lato" pitchFamily="34" charset="-120"/>
              </a:rPr>
              <a:t>To find the product line that generated the highest revenue, we can use this query:</a:t>
            </a:r>
            <a:endParaRPr lang="en-US" sz="1707" dirty="0"/>
          </a:p>
        </p:txBody>
      </p:sp>
      <p:sp>
        <p:nvSpPr>
          <p:cNvPr id="11" name="Shape 9"/>
          <p:cNvSpPr/>
          <p:nvPr/>
        </p:nvSpPr>
        <p:spPr>
          <a:xfrm>
            <a:off x="812840" y="5152311"/>
            <a:ext cx="13004721" cy="1711881"/>
          </a:xfrm>
          <a:prstGeom prst="roundRect">
            <a:avLst>
              <a:gd name="adj" fmla="val 7597"/>
            </a:avLst>
          </a:prstGeom>
          <a:solidFill>
            <a:srgbClr val="F3F3F2"/>
          </a:solidFill>
          <a:ln/>
        </p:spPr>
      </p:sp>
      <p:sp>
        <p:nvSpPr>
          <p:cNvPr id="12" name="Shape 10"/>
          <p:cNvSpPr/>
          <p:nvPr/>
        </p:nvSpPr>
        <p:spPr>
          <a:xfrm>
            <a:off x="802005" y="5152311"/>
            <a:ext cx="13026390" cy="1711881"/>
          </a:xfrm>
          <a:prstGeom prst="roundRect">
            <a:avLst>
              <a:gd name="adj" fmla="val 1899"/>
            </a:avLst>
          </a:prstGeom>
          <a:solidFill>
            <a:srgbClr val="F3F3F2"/>
          </a:solidFill>
          <a:ln/>
        </p:spPr>
      </p:sp>
      <p:sp>
        <p:nvSpPr>
          <p:cNvPr id="13" name="Text 11"/>
          <p:cNvSpPr/>
          <p:nvPr/>
        </p:nvSpPr>
        <p:spPr>
          <a:xfrm>
            <a:off x="1018699" y="5314831"/>
            <a:ext cx="12593003" cy="1386840"/>
          </a:xfrm>
          <a:prstGeom prst="rect">
            <a:avLst/>
          </a:prstGeom>
          <a:noFill/>
          <a:ln/>
        </p:spPr>
        <p:txBody>
          <a:bodyPr wrap="square" rtlCol="0" anchor="t"/>
          <a:lstStyle/>
          <a:p>
            <a:pPr marL="0" indent="0">
              <a:lnSpc>
                <a:spcPts val="2731"/>
              </a:lnSpc>
              <a:buNone/>
            </a:pPr>
            <a:r>
              <a:rPr lang="en-US" sz="1707" dirty="0">
                <a:solidFill>
                  <a:srgbClr val="4A4A45"/>
                </a:solidFill>
                <a:highlight>
                  <a:srgbClr val="F3F3F2"/>
                </a:highlight>
                <a:latin typeface="Consolas" pitchFamily="34" charset="0"/>
                <a:ea typeface="Consolas" pitchFamily="34" charset="-122"/>
                <a:cs typeface="Consolas" pitchFamily="34" charset="-120"/>
              </a:rPr>
              <a:t>select product_line, sum(total) as total_revenue from amazondata</a:t>
            </a:r>
            <a:endParaRPr lang="en-US" sz="1707" dirty="0"/>
          </a:p>
          <a:p>
            <a:pPr marL="0" indent="0">
              <a:lnSpc>
                <a:spcPts val="2731"/>
              </a:lnSpc>
              <a:buNone/>
            </a:pPr>
            <a:r>
              <a:rPr lang="en-US" sz="1707" dirty="0">
                <a:solidFill>
                  <a:srgbClr val="4A4A45"/>
                </a:solidFill>
                <a:highlight>
                  <a:srgbClr val="F3F3F2"/>
                </a:highlight>
                <a:latin typeface="Consolas" pitchFamily="34" charset="0"/>
                <a:ea typeface="Consolas" pitchFamily="34" charset="-122"/>
                <a:cs typeface="Consolas" pitchFamily="34" charset="-120"/>
              </a:rPr>
              <a:t>group by product_line</a:t>
            </a:r>
            <a:endParaRPr lang="en-US" sz="1707" dirty="0"/>
          </a:p>
          <a:p>
            <a:pPr marL="0" indent="0">
              <a:lnSpc>
                <a:spcPts val="2731"/>
              </a:lnSpc>
              <a:buNone/>
            </a:pPr>
            <a:r>
              <a:rPr lang="en-US" sz="1707" dirty="0">
                <a:solidFill>
                  <a:srgbClr val="4A4A45"/>
                </a:solidFill>
                <a:highlight>
                  <a:srgbClr val="F3F3F2"/>
                </a:highlight>
                <a:latin typeface="Consolas" pitchFamily="34" charset="0"/>
                <a:ea typeface="Consolas" pitchFamily="34" charset="-122"/>
                <a:cs typeface="Consolas" pitchFamily="34" charset="-120"/>
              </a:rPr>
              <a:t>order by total_revenue desc</a:t>
            </a:r>
            <a:endParaRPr lang="en-US" sz="1707" dirty="0"/>
          </a:p>
          <a:p>
            <a:pPr marL="0" indent="0">
              <a:lnSpc>
                <a:spcPts val="2731"/>
              </a:lnSpc>
              <a:buNone/>
            </a:pPr>
            <a:r>
              <a:rPr lang="en-US" sz="1707" dirty="0">
                <a:solidFill>
                  <a:srgbClr val="4A4A45"/>
                </a:solidFill>
                <a:highlight>
                  <a:srgbClr val="F3F3F2"/>
                </a:highlight>
                <a:latin typeface="Consolas" pitchFamily="34" charset="0"/>
                <a:ea typeface="Consolas" pitchFamily="34" charset="-122"/>
                <a:cs typeface="Consolas" pitchFamily="34" charset="-120"/>
              </a:rPr>
              <a:t>limit 1;</a:t>
            </a:r>
            <a:endParaRPr lang="en-US" sz="1707" dirty="0"/>
          </a:p>
        </p:txBody>
      </p:sp>
      <p:sp>
        <p:nvSpPr>
          <p:cNvPr id="14" name="Text 12"/>
          <p:cNvSpPr/>
          <p:nvPr/>
        </p:nvSpPr>
        <p:spPr>
          <a:xfrm>
            <a:off x="812840" y="7108031"/>
            <a:ext cx="13004721" cy="346710"/>
          </a:xfrm>
          <a:prstGeom prst="rect">
            <a:avLst/>
          </a:prstGeom>
          <a:noFill/>
          <a:ln/>
        </p:spPr>
        <p:txBody>
          <a:bodyPr wrap="none" rtlCol="0" anchor="t"/>
          <a:lstStyle/>
          <a:p>
            <a:pPr marL="0" indent="0">
              <a:lnSpc>
                <a:spcPts val="2731"/>
              </a:lnSpc>
              <a:buNone/>
            </a:pPr>
            <a:r>
              <a:rPr lang="en-US" sz="1707" dirty="0">
                <a:solidFill>
                  <a:srgbClr val="4A4A45"/>
                </a:solidFill>
                <a:latin typeface="Lato" pitchFamily="34" charset="0"/>
                <a:ea typeface="Lato" pitchFamily="34" charset="-122"/>
                <a:cs typeface="Lato" pitchFamily="34" charset="-120"/>
              </a:rPr>
              <a:t>This will return the product line with the highest total revenue across all sales transactions.</a:t>
            </a:r>
            <a:endParaRPr lang="en-US" sz="1707"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4179391" y="392550"/>
            <a:ext cx="5562005" cy="306348"/>
          </a:xfrm>
          <a:prstGeom prst="rect">
            <a:avLst/>
          </a:prstGeom>
          <a:noFill/>
          <a:ln/>
        </p:spPr>
        <p:txBody>
          <a:bodyPr wrap="none" rtlCol="0" anchor="t"/>
          <a:lstStyle/>
          <a:p>
            <a:pPr marL="0" indent="0">
              <a:lnSpc>
                <a:spcPts val="2413"/>
              </a:lnSpc>
              <a:buNone/>
            </a:pPr>
            <a:r>
              <a:rPr lang="en-US" sz="2400" b="1" dirty="0">
                <a:solidFill>
                  <a:srgbClr val="282824"/>
                </a:solidFill>
                <a:latin typeface="Lato" pitchFamily="34" charset="0"/>
                <a:ea typeface="Lato" pitchFamily="34" charset="-122"/>
                <a:cs typeface="Lato" pitchFamily="34" charset="-120"/>
              </a:rPr>
              <a:t>Highest Revenue City and Average Product Ratings</a:t>
            </a:r>
            <a:endParaRPr lang="en-US" sz="2400" dirty="0"/>
          </a:p>
        </p:txBody>
      </p:sp>
      <p:sp>
        <p:nvSpPr>
          <p:cNvPr id="5" name="Text 3"/>
          <p:cNvSpPr/>
          <p:nvPr/>
        </p:nvSpPr>
        <p:spPr>
          <a:xfrm>
            <a:off x="2411135" y="1104305"/>
            <a:ext cx="2043351" cy="255389"/>
          </a:xfrm>
          <a:prstGeom prst="rect">
            <a:avLst/>
          </a:prstGeom>
          <a:noFill/>
          <a:ln/>
        </p:spPr>
        <p:txBody>
          <a:bodyPr wrap="none" rtlCol="0" anchor="t"/>
          <a:lstStyle/>
          <a:p>
            <a:pPr marL="0" indent="0">
              <a:lnSpc>
                <a:spcPts val="2011"/>
              </a:lnSpc>
              <a:buNone/>
            </a:pPr>
            <a:r>
              <a:rPr lang="en-US" sz="1609" b="1" dirty="0">
                <a:solidFill>
                  <a:srgbClr val="282824"/>
                </a:solidFill>
                <a:latin typeface="Lato" pitchFamily="34" charset="0"/>
                <a:ea typeface="Lato" pitchFamily="34" charset="-122"/>
                <a:cs typeface="Lato" pitchFamily="34" charset="-120"/>
              </a:rPr>
              <a:t>Highest Revenue City</a:t>
            </a:r>
            <a:endParaRPr lang="en-US" sz="1609" dirty="0"/>
          </a:p>
        </p:txBody>
      </p:sp>
      <p:sp>
        <p:nvSpPr>
          <p:cNvPr id="6" name="Text 4"/>
          <p:cNvSpPr/>
          <p:nvPr/>
        </p:nvSpPr>
        <p:spPr>
          <a:xfrm>
            <a:off x="2411135" y="1523047"/>
            <a:ext cx="4704517" cy="522922"/>
          </a:xfrm>
          <a:prstGeom prst="rect">
            <a:avLst/>
          </a:prstGeom>
          <a:noFill/>
          <a:ln/>
        </p:spPr>
        <p:txBody>
          <a:bodyPr wrap="square" rtlCol="0" anchor="t"/>
          <a:lstStyle/>
          <a:p>
            <a:pPr marL="0" indent="0">
              <a:lnSpc>
                <a:spcPts val="2059"/>
              </a:lnSpc>
              <a:buNone/>
            </a:pPr>
            <a:r>
              <a:rPr lang="en-US" sz="1287" dirty="0">
                <a:solidFill>
                  <a:srgbClr val="4A4A45"/>
                </a:solidFill>
                <a:latin typeface="Lato" pitchFamily="34" charset="0"/>
                <a:ea typeface="Lato" pitchFamily="34" charset="-122"/>
                <a:cs typeface="Lato" pitchFamily="34" charset="-120"/>
              </a:rPr>
              <a:t>To determine the city with the highest recorded revenue, we can run the following SQL query:</a:t>
            </a:r>
            <a:endParaRPr lang="en-US" sz="1287" dirty="0"/>
          </a:p>
        </p:txBody>
      </p:sp>
      <p:sp>
        <p:nvSpPr>
          <p:cNvPr id="7" name="Shape 5"/>
          <p:cNvSpPr/>
          <p:nvPr/>
        </p:nvSpPr>
        <p:spPr>
          <a:xfrm>
            <a:off x="2411135" y="2229803"/>
            <a:ext cx="4704517" cy="1290876"/>
          </a:xfrm>
          <a:prstGeom prst="roundRect">
            <a:avLst>
              <a:gd name="adj" fmla="val 7598"/>
            </a:avLst>
          </a:prstGeom>
          <a:solidFill>
            <a:srgbClr val="F3F3F2"/>
          </a:solidFill>
          <a:ln/>
        </p:spPr>
      </p:sp>
      <p:sp>
        <p:nvSpPr>
          <p:cNvPr id="8" name="Shape 6"/>
          <p:cNvSpPr/>
          <p:nvPr/>
        </p:nvSpPr>
        <p:spPr>
          <a:xfrm>
            <a:off x="2403038" y="2229803"/>
            <a:ext cx="4720709" cy="1290876"/>
          </a:xfrm>
          <a:prstGeom prst="roundRect">
            <a:avLst>
              <a:gd name="adj" fmla="val 1899"/>
            </a:avLst>
          </a:prstGeom>
          <a:solidFill>
            <a:srgbClr val="F3F3F2"/>
          </a:solidFill>
          <a:ln/>
        </p:spPr>
      </p:sp>
      <p:sp>
        <p:nvSpPr>
          <p:cNvPr id="9" name="Text 7"/>
          <p:cNvSpPr/>
          <p:nvPr/>
        </p:nvSpPr>
        <p:spPr>
          <a:xfrm>
            <a:off x="2566392" y="2352318"/>
            <a:ext cx="4394002" cy="1045845"/>
          </a:xfrm>
          <a:prstGeom prst="rect">
            <a:avLst/>
          </a:prstGeom>
          <a:noFill/>
          <a:ln/>
        </p:spPr>
        <p:txBody>
          <a:bodyPr wrap="square" rtlCol="0" anchor="t"/>
          <a:lstStyle/>
          <a:p>
            <a:pPr marL="0" indent="0">
              <a:lnSpc>
                <a:spcPts val="2059"/>
              </a:lnSpc>
              <a:buNone/>
            </a:pPr>
            <a:r>
              <a:rPr lang="en-US" sz="1287" dirty="0">
                <a:solidFill>
                  <a:srgbClr val="4A4A45"/>
                </a:solidFill>
                <a:highlight>
                  <a:srgbClr val="F3F3F2"/>
                </a:highlight>
                <a:latin typeface="Consolas" pitchFamily="34" charset="0"/>
                <a:ea typeface="Consolas" pitchFamily="34" charset="-122"/>
                <a:cs typeface="Consolas" pitchFamily="34" charset="-120"/>
              </a:rPr>
              <a:t>select city, sum(total) as revenue from amazondata</a:t>
            </a:r>
            <a:endParaRPr lang="en-US" sz="1287" dirty="0"/>
          </a:p>
          <a:p>
            <a:pPr marL="0" indent="0">
              <a:lnSpc>
                <a:spcPts val="2059"/>
              </a:lnSpc>
              <a:buNone/>
            </a:pPr>
            <a:r>
              <a:rPr lang="en-US" sz="1287" dirty="0">
                <a:solidFill>
                  <a:srgbClr val="4A4A45"/>
                </a:solidFill>
                <a:highlight>
                  <a:srgbClr val="F3F3F2"/>
                </a:highlight>
                <a:latin typeface="Consolas" pitchFamily="34" charset="0"/>
                <a:ea typeface="Consolas" pitchFamily="34" charset="-122"/>
                <a:cs typeface="Consolas" pitchFamily="34" charset="-120"/>
              </a:rPr>
              <a:t>group by city</a:t>
            </a:r>
            <a:endParaRPr lang="en-US" sz="1287" dirty="0"/>
          </a:p>
          <a:p>
            <a:pPr marL="0" indent="0">
              <a:lnSpc>
                <a:spcPts val="2059"/>
              </a:lnSpc>
              <a:buNone/>
            </a:pPr>
            <a:r>
              <a:rPr lang="en-US" sz="1287" dirty="0">
                <a:solidFill>
                  <a:srgbClr val="4A4A45"/>
                </a:solidFill>
                <a:highlight>
                  <a:srgbClr val="F3F3F2"/>
                </a:highlight>
                <a:latin typeface="Consolas" pitchFamily="34" charset="0"/>
                <a:ea typeface="Consolas" pitchFamily="34" charset="-122"/>
                <a:cs typeface="Consolas" pitchFamily="34" charset="-120"/>
              </a:rPr>
              <a:t>order by revenue desc</a:t>
            </a:r>
            <a:endParaRPr lang="en-US" sz="1287" dirty="0"/>
          </a:p>
          <a:p>
            <a:pPr marL="0" indent="0">
              <a:lnSpc>
                <a:spcPts val="2059"/>
              </a:lnSpc>
              <a:buNone/>
            </a:pPr>
            <a:r>
              <a:rPr lang="en-US" sz="1287" dirty="0">
                <a:solidFill>
                  <a:srgbClr val="4A4A45"/>
                </a:solidFill>
                <a:highlight>
                  <a:srgbClr val="F3F3F2"/>
                </a:highlight>
                <a:latin typeface="Consolas" pitchFamily="34" charset="0"/>
                <a:ea typeface="Consolas" pitchFamily="34" charset="-122"/>
                <a:cs typeface="Consolas" pitchFamily="34" charset="-120"/>
              </a:rPr>
              <a:t>limit 1;</a:t>
            </a:r>
            <a:endParaRPr lang="en-US" sz="1287" dirty="0"/>
          </a:p>
        </p:txBody>
      </p:sp>
      <p:sp>
        <p:nvSpPr>
          <p:cNvPr id="10" name="Text 8"/>
          <p:cNvSpPr/>
          <p:nvPr/>
        </p:nvSpPr>
        <p:spPr>
          <a:xfrm>
            <a:off x="2411135" y="3704511"/>
            <a:ext cx="4704517" cy="522922"/>
          </a:xfrm>
          <a:prstGeom prst="rect">
            <a:avLst/>
          </a:prstGeom>
          <a:noFill/>
          <a:ln/>
        </p:spPr>
        <p:txBody>
          <a:bodyPr wrap="square" rtlCol="0" anchor="t"/>
          <a:lstStyle/>
          <a:p>
            <a:pPr marL="0" indent="0">
              <a:lnSpc>
                <a:spcPts val="2059"/>
              </a:lnSpc>
              <a:buNone/>
            </a:pPr>
            <a:r>
              <a:rPr lang="en-US" sz="1287" dirty="0">
                <a:solidFill>
                  <a:srgbClr val="4A4A45"/>
                </a:solidFill>
                <a:latin typeface="Lato" pitchFamily="34" charset="0"/>
                <a:ea typeface="Lato" pitchFamily="34" charset="-122"/>
                <a:cs typeface="Lato" pitchFamily="34" charset="-120"/>
              </a:rPr>
              <a:t>This query will return the city with the highest total revenue across all sales transactions.</a:t>
            </a:r>
            <a:endParaRPr lang="en-US" sz="1287" dirty="0"/>
          </a:p>
        </p:txBody>
      </p:sp>
      <p:pic>
        <p:nvPicPr>
          <p:cNvPr id="11" name="Image 0" descr="preencoded.png"/>
          <p:cNvPicPr>
            <a:picLocks noChangeAspect="1"/>
          </p:cNvPicPr>
          <p:nvPr/>
        </p:nvPicPr>
        <p:blipFill>
          <a:blip r:embed="rId3"/>
          <a:stretch>
            <a:fillRect/>
          </a:stretch>
        </p:blipFill>
        <p:spPr>
          <a:xfrm>
            <a:off x="8748766" y="1216700"/>
            <a:ext cx="4704517" cy="3114318"/>
          </a:xfrm>
          <a:prstGeom prst="rect">
            <a:avLst/>
          </a:prstGeom>
        </p:spPr>
      </p:pic>
      <p:sp>
        <p:nvSpPr>
          <p:cNvPr id="12" name="Text 9"/>
          <p:cNvSpPr/>
          <p:nvPr/>
        </p:nvSpPr>
        <p:spPr>
          <a:xfrm>
            <a:off x="2411135" y="4770120"/>
            <a:ext cx="2253377" cy="255389"/>
          </a:xfrm>
          <a:prstGeom prst="rect">
            <a:avLst/>
          </a:prstGeom>
          <a:noFill/>
          <a:ln/>
        </p:spPr>
        <p:txBody>
          <a:bodyPr wrap="none" rtlCol="0" anchor="t"/>
          <a:lstStyle/>
          <a:p>
            <a:pPr marL="0" indent="0">
              <a:lnSpc>
                <a:spcPts val="2011"/>
              </a:lnSpc>
              <a:buNone/>
            </a:pPr>
            <a:r>
              <a:rPr lang="en-US" sz="1609" b="1" dirty="0">
                <a:solidFill>
                  <a:srgbClr val="282824"/>
                </a:solidFill>
                <a:latin typeface="Lato" pitchFamily="34" charset="0"/>
                <a:ea typeface="Lato" pitchFamily="34" charset="-122"/>
                <a:cs typeface="Lato" pitchFamily="34" charset="-120"/>
              </a:rPr>
              <a:t>Average Product Ratings</a:t>
            </a:r>
            <a:endParaRPr lang="en-US" sz="1609" dirty="0"/>
          </a:p>
        </p:txBody>
      </p:sp>
      <p:sp>
        <p:nvSpPr>
          <p:cNvPr id="13" name="Text 10"/>
          <p:cNvSpPr/>
          <p:nvPr/>
        </p:nvSpPr>
        <p:spPr>
          <a:xfrm>
            <a:off x="2411135" y="5188863"/>
            <a:ext cx="4704517" cy="522922"/>
          </a:xfrm>
          <a:prstGeom prst="rect">
            <a:avLst/>
          </a:prstGeom>
          <a:noFill/>
          <a:ln/>
        </p:spPr>
        <p:txBody>
          <a:bodyPr wrap="square" rtlCol="0" anchor="t"/>
          <a:lstStyle/>
          <a:p>
            <a:pPr marL="0" indent="0">
              <a:lnSpc>
                <a:spcPts val="2059"/>
              </a:lnSpc>
              <a:buNone/>
            </a:pPr>
            <a:r>
              <a:rPr lang="en-US" sz="1287" dirty="0">
                <a:solidFill>
                  <a:srgbClr val="4A4A45"/>
                </a:solidFill>
                <a:latin typeface="Lato" pitchFamily="34" charset="0"/>
                <a:ea typeface="Lato" pitchFamily="34" charset="-122"/>
                <a:cs typeface="Lato" pitchFamily="34" charset="-120"/>
              </a:rPr>
              <a:t>To calculate the average rating for each product line, we can use this query:</a:t>
            </a:r>
            <a:endParaRPr lang="en-US" sz="1287" dirty="0"/>
          </a:p>
        </p:txBody>
      </p:sp>
      <p:sp>
        <p:nvSpPr>
          <p:cNvPr id="14" name="Shape 11"/>
          <p:cNvSpPr/>
          <p:nvPr/>
        </p:nvSpPr>
        <p:spPr>
          <a:xfrm>
            <a:off x="2411135" y="5895618"/>
            <a:ext cx="4704517" cy="1029414"/>
          </a:xfrm>
          <a:prstGeom prst="roundRect">
            <a:avLst>
              <a:gd name="adj" fmla="val 9528"/>
            </a:avLst>
          </a:prstGeom>
          <a:solidFill>
            <a:srgbClr val="F3F3F2"/>
          </a:solidFill>
          <a:ln/>
        </p:spPr>
      </p:sp>
      <p:sp>
        <p:nvSpPr>
          <p:cNvPr id="15" name="Shape 12"/>
          <p:cNvSpPr/>
          <p:nvPr/>
        </p:nvSpPr>
        <p:spPr>
          <a:xfrm>
            <a:off x="2403038" y="5895618"/>
            <a:ext cx="4720709" cy="1029414"/>
          </a:xfrm>
          <a:prstGeom prst="roundRect">
            <a:avLst>
              <a:gd name="adj" fmla="val 2382"/>
            </a:avLst>
          </a:prstGeom>
          <a:solidFill>
            <a:srgbClr val="F3F3F2"/>
          </a:solidFill>
          <a:ln/>
        </p:spPr>
      </p:sp>
      <p:sp>
        <p:nvSpPr>
          <p:cNvPr id="16" name="Text 13"/>
          <p:cNvSpPr/>
          <p:nvPr/>
        </p:nvSpPr>
        <p:spPr>
          <a:xfrm>
            <a:off x="2566392" y="6018133"/>
            <a:ext cx="4394002" cy="784384"/>
          </a:xfrm>
          <a:prstGeom prst="rect">
            <a:avLst/>
          </a:prstGeom>
          <a:noFill/>
          <a:ln/>
        </p:spPr>
        <p:txBody>
          <a:bodyPr wrap="square" rtlCol="0" anchor="t"/>
          <a:lstStyle/>
          <a:p>
            <a:pPr marL="0" indent="0">
              <a:lnSpc>
                <a:spcPts val="2059"/>
              </a:lnSpc>
              <a:buNone/>
            </a:pPr>
            <a:r>
              <a:rPr lang="en-US" sz="1287" dirty="0">
                <a:solidFill>
                  <a:srgbClr val="4A4A45"/>
                </a:solidFill>
                <a:highlight>
                  <a:srgbClr val="F3F3F2"/>
                </a:highlight>
                <a:latin typeface="Consolas" pitchFamily="34" charset="0"/>
                <a:ea typeface="Consolas" pitchFamily="34" charset="-122"/>
                <a:cs typeface="Consolas" pitchFamily="34" charset="-120"/>
              </a:rPr>
              <a:t>select product_line, avg(rating) as average_rating from amazondata</a:t>
            </a:r>
            <a:endParaRPr lang="en-US" sz="1287" dirty="0"/>
          </a:p>
          <a:p>
            <a:pPr marL="0" indent="0">
              <a:lnSpc>
                <a:spcPts val="2059"/>
              </a:lnSpc>
              <a:buNone/>
            </a:pPr>
            <a:r>
              <a:rPr lang="en-US" sz="1287" dirty="0">
                <a:solidFill>
                  <a:srgbClr val="4A4A45"/>
                </a:solidFill>
                <a:highlight>
                  <a:srgbClr val="F3F3F2"/>
                </a:highlight>
                <a:latin typeface="Consolas" pitchFamily="34" charset="0"/>
                <a:ea typeface="Consolas" pitchFamily="34" charset="-122"/>
                <a:cs typeface="Consolas" pitchFamily="34" charset="-120"/>
              </a:rPr>
              <a:t>group by product_line;</a:t>
            </a:r>
            <a:endParaRPr lang="en-US" sz="1287" dirty="0"/>
          </a:p>
        </p:txBody>
      </p:sp>
      <p:sp>
        <p:nvSpPr>
          <p:cNvPr id="17" name="Text 14"/>
          <p:cNvSpPr/>
          <p:nvPr/>
        </p:nvSpPr>
        <p:spPr>
          <a:xfrm>
            <a:off x="2411135" y="7108865"/>
            <a:ext cx="4704517" cy="522922"/>
          </a:xfrm>
          <a:prstGeom prst="rect">
            <a:avLst/>
          </a:prstGeom>
          <a:noFill/>
          <a:ln/>
        </p:spPr>
        <p:txBody>
          <a:bodyPr wrap="square" rtlCol="0" anchor="t"/>
          <a:lstStyle/>
          <a:p>
            <a:pPr marL="0" indent="0">
              <a:lnSpc>
                <a:spcPts val="2059"/>
              </a:lnSpc>
              <a:buNone/>
            </a:pPr>
            <a:r>
              <a:rPr lang="en-US" sz="1287" dirty="0">
                <a:solidFill>
                  <a:srgbClr val="4A4A45"/>
                </a:solidFill>
                <a:latin typeface="Lato" pitchFamily="34" charset="0"/>
                <a:ea typeface="Lato" pitchFamily="34" charset="-122"/>
                <a:cs typeface="Lato" pitchFamily="34" charset="-120"/>
              </a:rPr>
              <a:t>This will provide the average customer rating for each distinct product line offered by Amazon.</a:t>
            </a:r>
            <a:endParaRPr lang="en-US" sz="1287" dirty="0"/>
          </a:p>
        </p:txBody>
      </p:sp>
      <p:pic>
        <p:nvPicPr>
          <p:cNvPr id="18" name="Image 1" descr="preencoded.png"/>
          <p:cNvPicPr>
            <a:picLocks noChangeAspect="1"/>
          </p:cNvPicPr>
          <p:nvPr/>
        </p:nvPicPr>
        <p:blipFill>
          <a:blip r:embed="rId4"/>
          <a:stretch>
            <a:fillRect/>
          </a:stretch>
        </p:blipFill>
        <p:spPr>
          <a:xfrm>
            <a:off x="8748766" y="4790599"/>
            <a:ext cx="4704517" cy="264699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123349" y="-13335"/>
            <a:ext cx="14630400" cy="8229600"/>
          </a:xfrm>
          <a:prstGeom prst="rect">
            <a:avLst/>
          </a:prstGeom>
          <a:solidFill>
            <a:srgbClr val="EFECE6"/>
          </a:solidFill>
          <a:ln/>
        </p:spPr>
        <p:txBody>
          <a:bodyPr/>
          <a:lstStyle/>
          <a:p>
            <a:endParaRPr lang="en-IN" dirty="0"/>
          </a:p>
        </p:txBody>
      </p:sp>
      <p:sp>
        <p:nvSpPr>
          <p:cNvPr id="4" name="Text 2"/>
          <p:cNvSpPr/>
          <p:nvPr/>
        </p:nvSpPr>
        <p:spPr>
          <a:xfrm>
            <a:off x="4268187" y="493753"/>
            <a:ext cx="4686242" cy="390287"/>
          </a:xfrm>
          <a:prstGeom prst="rect">
            <a:avLst/>
          </a:prstGeom>
          <a:noFill/>
          <a:ln/>
        </p:spPr>
        <p:txBody>
          <a:bodyPr wrap="none" rtlCol="0" anchor="t"/>
          <a:lstStyle/>
          <a:p>
            <a:pPr marL="0" indent="0">
              <a:lnSpc>
                <a:spcPts val="2427"/>
              </a:lnSpc>
              <a:buNone/>
            </a:pPr>
            <a:r>
              <a:rPr lang="en-US" sz="2400" b="1" dirty="0">
                <a:solidFill>
                  <a:srgbClr val="282824"/>
                </a:solidFill>
                <a:latin typeface="Lato" pitchFamily="34" charset="0"/>
                <a:ea typeface="Lato" pitchFamily="34" charset="-122"/>
                <a:cs typeface="Lato" pitchFamily="34" charset="-120"/>
              </a:rPr>
              <a:t>Highest Revenue Customer Type</a:t>
            </a:r>
            <a:endParaRPr lang="en-US" sz="2400" dirty="0"/>
          </a:p>
        </p:txBody>
      </p:sp>
      <p:sp>
        <p:nvSpPr>
          <p:cNvPr id="5" name="Text 3"/>
          <p:cNvSpPr/>
          <p:nvPr/>
        </p:nvSpPr>
        <p:spPr>
          <a:xfrm>
            <a:off x="2383631" y="1089422"/>
            <a:ext cx="9863137" cy="263009"/>
          </a:xfrm>
          <a:prstGeom prst="rect">
            <a:avLst/>
          </a:prstGeom>
          <a:noFill/>
          <a:ln/>
        </p:spPr>
        <p:txBody>
          <a:bodyPr wrap="none" rtlCol="0" anchor="t"/>
          <a:lstStyle/>
          <a:p>
            <a:pPr marL="0" indent="0">
              <a:lnSpc>
                <a:spcPts val="2071"/>
              </a:lnSpc>
              <a:buNone/>
            </a:pPr>
            <a:r>
              <a:rPr lang="en-US" sz="1294" dirty="0">
                <a:solidFill>
                  <a:srgbClr val="4A4A45"/>
                </a:solidFill>
                <a:latin typeface="Lato" pitchFamily="34" charset="0"/>
                <a:ea typeface="Lato" pitchFamily="34" charset="-122"/>
                <a:cs typeface="Lato" pitchFamily="34" charset="-120"/>
              </a:rPr>
              <a:t>To identify the customer type contributing the highest revenue, we can run the following SQL query:</a:t>
            </a:r>
            <a:endParaRPr lang="en-US" sz="1294" dirty="0"/>
          </a:p>
        </p:txBody>
      </p:sp>
      <p:sp>
        <p:nvSpPr>
          <p:cNvPr id="6" name="Shape 4"/>
          <p:cNvSpPr/>
          <p:nvPr/>
        </p:nvSpPr>
        <p:spPr>
          <a:xfrm>
            <a:off x="2383631" y="1537335"/>
            <a:ext cx="9863137" cy="1561505"/>
          </a:xfrm>
          <a:prstGeom prst="roundRect">
            <a:avLst>
              <a:gd name="adj" fmla="val 6316"/>
            </a:avLst>
          </a:prstGeom>
          <a:solidFill>
            <a:srgbClr val="F3F3F2"/>
          </a:solidFill>
          <a:ln/>
        </p:spPr>
      </p:sp>
      <p:sp>
        <p:nvSpPr>
          <p:cNvPr id="7" name="Shape 5"/>
          <p:cNvSpPr/>
          <p:nvPr/>
        </p:nvSpPr>
        <p:spPr>
          <a:xfrm>
            <a:off x="2375416" y="1537335"/>
            <a:ext cx="9879568" cy="1561505"/>
          </a:xfrm>
          <a:prstGeom prst="roundRect">
            <a:avLst>
              <a:gd name="adj" fmla="val 1579"/>
            </a:avLst>
          </a:prstGeom>
          <a:solidFill>
            <a:srgbClr val="F3F3F2"/>
          </a:solidFill>
          <a:ln/>
        </p:spPr>
      </p:sp>
      <p:sp>
        <p:nvSpPr>
          <p:cNvPr id="8" name="Text 6"/>
          <p:cNvSpPr/>
          <p:nvPr/>
        </p:nvSpPr>
        <p:spPr>
          <a:xfrm>
            <a:off x="2539722" y="1660565"/>
            <a:ext cx="9550956" cy="1315045"/>
          </a:xfrm>
          <a:prstGeom prst="rect">
            <a:avLst/>
          </a:prstGeom>
          <a:noFill/>
          <a:ln/>
        </p:spPr>
        <p:txBody>
          <a:bodyPr wrap="square" rtlCol="0" anchor="t"/>
          <a:lstStyle/>
          <a:p>
            <a:pPr marL="0" indent="0">
              <a:lnSpc>
                <a:spcPts val="2071"/>
              </a:lnSpc>
              <a:buNone/>
            </a:pPr>
            <a:r>
              <a:rPr lang="en-US" sz="1294" dirty="0">
                <a:solidFill>
                  <a:srgbClr val="4A4A45"/>
                </a:solidFill>
                <a:highlight>
                  <a:srgbClr val="F3F3F2"/>
                </a:highlight>
                <a:latin typeface="Consolas" pitchFamily="34" charset="0"/>
                <a:ea typeface="Consolas" pitchFamily="34" charset="-122"/>
                <a:cs typeface="Consolas" pitchFamily="34" charset="-120"/>
              </a:rPr>
              <a:t>select customer_type, sum(total) as revenue</a:t>
            </a:r>
            <a:endParaRPr lang="en-US" sz="1294" dirty="0"/>
          </a:p>
          <a:p>
            <a:pPr marL="0" indent="0">
              <a:lnSpc>
                <a:spcPts val="2071"/>
              </a:lnSpc>
              <a:buNone/>
            </a:pPr>
            <a:r>
              <a:rPr lang="en-US" sz="1294" dirty="0">
                <a:solidFill>
                  <a:srgbClr val="4A4A45"/>
                </a:solidFill>
                <a:highlight>
                  <a:srgbClr val="F3F3F2"/>
                </a:highlight>
                <a:latin typeface="Consolas" pitchFamily="34" charset="0"/>
                <a:ea typeface="Consolas" pitchFamily="34" charset="-122"/>
                <a:cs typeface="Consolas" pitchFamily="34" charset="-120"/>
              </a:rPr>
              <a:t>from amazondata</a:t>
            </a:r>
            <a:endParaRPr lang="en-US" sz="1294" dirty="0"/>
          </a:p>
          <a:p>
            <a:pPr marL="0" indent="0">
              <a:lnSpc>
                <a:spcPts val="2071"/>
              </a:lnSpc>
              <a:buNone/>
            </a:pPr>
            <a:r>
              <a:rPr lang="en-US" sz="1294" dirty="0">
                <a:solidFill>
                  <a:srgbClr val="4A4A45"/>
                </a:solidFill>
                <a:highlight>
                  <a:srgbClr val="F3F3F2"/>
                </a:highlight>
                <a:latin typeface="Consolas" pitchFamily="34" charset="0"/>
                <a:ea typeface="Consolas" pitchFamily="34" charset="-122"/>
                <a:cs typeface="Consolas" pitchFamily="34" charset="-120"/>
              </a:rPr>
              <a:t>group by customer_type</a:t>
            </a:r>
            <a:endParaRPr lang="en-US" sz="1294" dirty="0"/>
          </a:p>
          <a:p>
            <a:pPr marL="0" indent="0">
              <a:lnSpc>
                <a:spcPts val="2071"/>
              </a:lnSpc>
              <a:buNone/>
            </a:pPr>
            <a:r>
              <a:rPr lang="en-US" sz="1294" dirty="0">
                <a:solidFill>
                  <a:srgbClr val="4A4A45"/>
                </a:solidFill>
                <a:highlight>
                  <a:srgbClr val="F3F3F2"/>
                </a:highlight>
                <a:latin typeface="Consolas" pitchFamily="34" charset="0"/>
                <a:ea typeface="Consolas" pitchFamily="34" charset="-122"/>
                <a:cs typeface="Consolas" pitchFamily="34" charset="-120"/>
              </a:rPr>
              <a:t>order by revenue desc</a:t>
            </a:r>
            <a:endParaRPr lang="en-US" sz="1294" dirty="0"/>
          </a:p>
          <a:p>
            <a:pPr marL="0" indent="0">
              <a:lnSpc>
                <a:spcPts val="2071"/>
              </a:lnSpc>
              <a:buNone/>
            </a:pPr>
            <a:r>
              <a:rPr lang="en-US" sz="1294" dirty="0">
                <a:solidFill>
                  <a:srgbClr val="4A4A45"/>
                </a:solidFill>
                <a:highlight>
                  <a:srgbClr val="F3F3F2"/>
                </a:highlight>
                <a:latin typeface="Consolas" pitchFamily="34" charset="0"/>
                <a:ea typeface="Consolas" pitchFamily="34" charset="-122"/>
                <a:cs typeface="Consolas" pitchFamily="34" charset="-120"/>
              </a:rPr>
              <a:t>limit 1;</a:t>
            </a:r>
            <a:endParaRPr lang="en-US" sz="1294" dirty="0"/>
          </a:p>
        </p:txBody>
      </p:sp>
      <p:sp>
        <p:nvSpPr>
          <p:cNvPr id="9" name="Text 7"/>
          <p:cNvSpPr/>
          <p:nvPr/>
        </p:nvSpPr>
        <p:spPr>
          <a:xfrm>
            <a:off x="2383631" y="3283744"/>
            <a:ext cx="9863137" cy="263009"/>
          </a:xfrm>
          <a:prstGeom prst="rect">
            <a:avLst/>
          </a:prstGeom>
          <a:noFill/>
          <a:ln/>
        </p:spPr>
        <p:txBody>
          <a:bodyPr wrap="none" rtlCol="0" anchor="t"/>
          <a:lstStyle/>
          <a:p>
            <a:pPr marL="0" indent="0">
              <a:lnSpc>
                <a:spcPts val="2071"/>
              </a:lnSpc>
              <a:buNone/>
            </a:pPr>
            <a:r>
              <a:rPr lang="en-US" sz="1294" dirty="0">
                <a:solidFill>
                  <a:srgbClr val="4A4A45"/>
                </a:solidFill>
                <a:latin typeface="Lato" pitchFamily="34" charset="0"/>
                <a:ea typeface="Lato" pitchFamily="34" charset="-122"/>
                <a:cs typeface="Lato" pitchFamily="34" charset="-120"/>
              </a:rPr>
              <a:t>This query will return the customer type that has generated the highest total revenue across all sales transactions.</a:t>
            </a:r>
            <a:endParaRPr lang="en-US" sz="1294" dirty="0"/>
          </a:p>
        </p:txBody>
      </p:sp>
      <p:sp>
        <p:nvSpPr>
          <p:cNvPr id="10" name="Text 8"/>
          <p:cNvSpPr/>
          <p:nvPr/>
        </p:nvSpPr>
        <p:spPr>
          <a:xfrm>
            <a:off x="2383631" y="3793331"/>
            <a:ext cx="4847273" cy="308134"/>
          </a:xfrm>
          <a:prstGeom prst="rect">
            <a:avLst/>
          </a:prstGeom>
          <a:noFill/>
          <a:ln/>
        </p:spPr>
        <p:txBody>
          <a:bodyPr wrap="none" rtlCol="0" anchor="t"/>
          <a:lstStyle/>
          <a:p>
            <a:pPr marL="0" indent="0">
              <a:lnSpc>
                <a:spcPts val="2427"/>
              </a:lnSpc>
              <a:buNone/>
            </a:pPr>
            <a:r>
              <a:rPr lang="en-US" sz="1942" b="1" dirty="0">
                <a:solidFill>
                  <a:srgbClr val="282824"/>
                </a:solidFill>
                <a:latin typeface="Lato" pitchFamily="34" charset="0"/>
                <a:ea typeface="Lato" pitchFamily="34" charset="-122"/>
                <a:cs typeface="Lato" pitchFamily="34" charset="-120"/>
              </a:rPr>
              <a:t>Highest Purchase Frequency Customer Type</a:t>
            </a:r>
            <a:endParaRPr lang="en-US" sz="1942" dirty="0"/>
          </a:p>
        </p:txBody>
      </p:sp>
      <p:sp>
        <p:nvSpPr>
          <p:cNvPr id="11" name="Text 9"/>
          <p:cNvSpPr/>
          <p:nvPr/>
        </p:nvSpPr>
        <p:spPr>
          <a:xfrm>
            <a:off x="2383631" y="4430197"/>
            <a:ext cx="4808220" cy="328732"/>
          </a:xfrm>
          <a:prstGeom prst="rect">
            <a:avLst/>
          </a:prstGeom>
          <a:noFill/>
          <a:ln/>
        </p:spPr>
        <p:txBody>
          <a:bodyPr wrap="none" rtlCol="0" anchor="t"/>
          <a:lstStyle/>
          <a:p>
            <a:pPr marL="0" indent="0" algn="ctr">
              <a:lnSpc>
                <a:spcPts val="2589"/>
              </a:lnSpc>
              <a:buNone/>
            </a:pPr>
            <a:r>
              <a:rPr lang="en-US" sz="2589" b="1" dirty="0">
                <a:solidFill>
                  <a:srgbClr val="282824"/>
                </a:solidFill>
                <a:latin typeface="Lato" pitchFamily="34" charset="0"/>
                <a:ea typeface="Lato" pitchFamily="34" charset="-122"/>
                <a:cs typeface="Lato" pitchFamily="34" charset="-120"/>
              </a:rPr>
              <a:t>2773</a:t>
            </a:r>
            <a:endParaRPr lang="en-US" sz="2589" dirty="0"/>
          </a:p>
        </p:txBody>
      </p:sp>
      <p:sp>
        <p:nvSpPr>
          <p:cNvPr id="12" name="Text 10"/>
          <p:cNvSpPr/>
          <p:nvPr/>
        </p:nvSpPr>
        <p:spPr>
          <a:xfrm>
            <a:off x="2383631" y="4964311"/>
            <a:ext cx="4808220" cy="263009"/>
          </a:xfrm>
          <a:prstGeom prst="rect">
            <a:avLst/>
          </a:prstGeom>
          <a:noFill/>
          <a:ln/>
        </p:spPr>
        <p:txBody>
          <a:bodyPr wrap="none" rtlCol="0" anchor="t"/>
          <a:lstStyle/>
          <a:p>
            <a:pPr marL="0" indent="0" algn="ctr">
              <a:lnSpc>
                <a:spcPts val="2071"/>
              </a:lnSpc>
              <a:buNone/>
            </a:pPr>
            <a:r>
              <a:rPr lang="en-US" sz="1294" dirty="0">
                <a:solidFill>
                  <a:srgbClr val="4A4A45"/>
                </a:solidFill>
                <a:latin typeface="Lato" pitchFamily="34" charset="0"/>
                <a:ea typeface="Lato" pitchFamily="34" charset="-122"/>
                <a:cs typeface="Lato" pitchFamily="34" charset="-120"/>
              </a:rPr>
              <a:t>Purchase Frequency</a:t>
            </a:r>
            <a:endParaRPr lang="en-US" sz="1294" dirty="0"/>
          </a:p>
        </p:txBody>
      </p:sp>
      <p:sp>
        <p:nvSpPr>
          <p:cNvPr id="13" name="Text 11"/>
          <p:cNvSpPr/>
          <p:nvPr/>
        </p:nvSpPr>
        <p:spPr>
          <a:xfrm>
            <a:off x="7438430" y="4430197"/>
            <a:ext cx="4808339" cy="328732"/>
          </a:xfrm>
          <a:prstGeom prst="rect">
            <a:avLst/>
          </a:prstGeom>
          <a:noFill/>
          <a:ln/>
        </p:spPr>
        <p:txBody>
          <a:bodyPr wrap="none" rtlCol="0" anchor="t"/>
          <a:lstStyle/>
          <a:p>
            <a:pPr marL="0" indent="0" algn="ctr">
              <a:lnSpc>
                <a:spcPts val="2589"/>
              </a:lnSpc>
              <a:buNone/>
            </a:pPr>
            <a:r>
              <a:rPr lang="en-US" sz="2589" b="1" dirty="0">
                <a:solidFill>
                  <a:srgbClr val="282824"/>
                </a:solidFill>
                <a:latin typeface="Lato" pitchFamily="34" charset="0"/>
                <a:ea typeface="Lato" pitchFamily="34" charset="-122"/>
                <a:cs typeface="Lato" pitchFamily="34" charset="-120"/>
              </a:rPr>
              <a:t>Member</a:t>
            </a:r>
            <a:endParaRPr lang="en-US" sz="2589" dirty="0"/>
          </a:p>
        </p:txBody>
      </p:sp>
      <p:sp>
        <p:nvSpPr>
          <p:cNvPr id="14" name="Text 12"/>
          <p:cNvSpPr/>
          <p:nvPr/>
        </p:nvSpPr>
        <p:spPr>
          <a:xfrm>
            <a:off x="8815149" y="4964311"/>
            <a:ext cx="2054781" cy="256818"/>
          </a:xfrm>
          <a:prstGeom prst="rect">
            <a:avLst/>
          </a:prstGeom>
          <a:noFill/>
          <a:ln/>
        </p:spPr>
        <p:txBody>
          <a:bodyPr wrap="none" rtlCol="0" anchor="t"/>
          <a:lstStyle/>
          <a:p>
            <a:pPr marL="0" indent="0" algn="ctr">
              <a:lnSpc>
                <a:spcPts val="2022"/>
              </a:lnSpc>
              <a:buNone/>
            </a:pPr>
            <a:r>
              <a:rPr lang="en-US" sz="1618" b="1" dirty="0">
                <a:solidFill>
                  <a:srgbClr val="282824"/>
                </a:solidFill>
                <a:latin typeface="Lato" pitchFamily="34" charset="0"/>
                <a:ea typeface="Lato" pitchFamily="34" charset="-122"/>
                <a:cs typeface="Lato" pitchFamily="34" charset="-120"/>
              </a:rPr>
              <a:t>Customer Type</a:t>
            </a:r>
            <a:endParaRPr lang="en-US" sz="1618" dirty="0"/>
          </a:p>
        </p:txBody>
      </p:sp>
      <p:sp>
        <p:nvSpPr>
          <p:cNvPr id="15" name="Text 13"/>
          <p:cNvSpPr/>
          <p:nvPr/>
        </p:nvSpPr>
        <p:spPr>
          <a:xfrm>
            <a:off x="7438430" y="5319713"/>
            <a:ext cx="4808339" cy="263009"/>
          </a:xfrm>
          <a:prstGeom prst="rect">
            <a:avLst/>
          </a:prstGeom>
          <a:noFill/>
          <a:ln/>
        </p:spPr>
        <p:txBody>
          <a:bodyPr wrap="none" rtlCol="0" anchor="t"/>
          <a:lstStyle/>
          <a:p>
            <a:pPr marL="0" indent="0" algn="ctr">
              <a:lnSpc>
                <a:spcPts val="2071"/>
              </a:lnSpc>
              <a:buNone/>
            </a:pPr>
            <a:endParaRPr lang="en-US" sz="1294" dirty="0"/>
          </a:p>
        </p:txBody>
      </p:sp>
      <p:sp>
        <p:nvSpPr>
          <p:cNvPr id="16" name="Text 14"/>
          <p:cNvSpPr/>
          <p:nvPr/>
        </p:nvSpPr>
        <p:spPr>
          <a:xfrm>
            <a:off x="2383631" y="5767626"/>
            <a:ext cx="9863137" cy="263009"/>
          </a:xfrm>
          <a:prstGeom prst="rect">
            <a:avLst/>
          </a:prstGeom>
          <a:noFill/>
          <a:ln/>
        </p:spPr>
        <p:txBody>
          <a:bodyPr wrap="none" rtlCol="0" anchor="t"/>
          <a:lstStyle/>
          <a:p>
            <a:pPr marL="0" indent="0">
              <a:lnSpc>
                <a:spcPts val="2071"/>
              </a:lnSpc>
              <a:buNone/>
            </a:pPr>
            <a:r>
              <a:rPr lang="en-US" sz="1294" dirty="0">
                <a:solidFill>
                  <a:srgbClr val="4A4A45"/>
                </a:solidFill>
                <a:latin typeface="Lato" pitchFamily="34" charset="0"/>
                <a:ea typeface="Lato" pitchFamily="34" charset="-122"/>
                <a:cs typeface="Lato" pitchFamily="34" charset="-120"/>
              </a:rPr>
              <a:t>To identify the customer type with the highest purchase frequency, we can run the following SQL query:</a:t>
            </a:r>
            <a:endParaRPr lang="en-US" sz="1294" dirty="0"/>
          </a:p>
        </p:txBody>
      </p:sp>
      <p:sp>
        <p:nvSpPr>
          <p:cNvPr id="17" name="Shape 15"/>
          <p:cNvSpPr/>
          <p:nvPr/>
        </p:nvSpPr>
        <p:spPr>
          <a:xfrm>
            <a:off x="2383631" y="6215539"/>
            <a:ext cx="9863137" cy="1561505"/>
          </a:xfrm>
          <a:prstGeom prst="roundRect">
            <a:avLst>
              <a:gd name="adj" fmla="val 6316"/>
            </a:avLst>
          </a:prstGeom>
          <a:solidFill>
            <a:srgbClr val="F3F3F2"/>
          </a:solidFill>
          <a:ln/>
        </p:spPr>
      </p:sp>
      <p:sp>
        <p:nvSpPr>
          <p:cNvPr id="18" name="Shape 16"/>
          <p:cNvSpPr/>
          <p:nvPr/>
        </p:nvSpPr>
        <p:spPr>
          <a:xfrm>
            <a:off x="2375416" y="6215539"/>
            <a:ext cx="9879568" cy="1561505"/>
          </a:xfrm>
          <a:prstGeom prst="roundRect">
            <a:avLst>
              <a:gd name="adj" fmla="val 1579"/>
            </a:avLst>
          </a:prstGeom>
          <a:solidFill>
            <a:srgbClr val="F3F3F2"/>
          </a:solidFill>
          <a:ln/>
        </p:spPr>
      </p:sp>
      <p:sp>
        <p:nvSpPr>
          <p:cNvPr id="19" name="Text 17"/>
          <p:cNvSpPr/>
          <p:nvPr/>
        </p:nvSpPr>
        <p:spPr>
          <a:xfrm>
            <a:off x="2539722" y="6338768"/>
            <a:ext cx="9550956" cy="1315045"/>
          </a:xfrm>
          <a:prstGeom prst="rect">
            <a:avLst/>
          </a:prstGeom>
          <a:noFill/>
          <a:ln/>
        </p:spPr>
        <p:txBody>
          <a:bodyPr wrap="square" rtlCol="0" anchor="t"/>
          <a:lstStyle/>
          <a:p>
            <a:pPr marL="0" indent="0">
              <a:lnSpc>
                <a:spcPts val="2071"/>
              </a:lnSpc>
              <a:buNone/>
            </a:pPr>
            <a:r>
              <a:rPr lang="en-US" sz="1294" dirty="0">
                <a:solidFill>
                  <a:srgbClr val="4A4A45"/>
                </a:solidFill>
                <a:highlight>
                  <a:srgbClr val="F3F3F2"/>
                </a:highlight>
                <a:latin typeface="Consolas" pitchFamily="34" charset="0"/>
                <a:ea typeface="Consolas" pitchFamily="34" charset="-122"/>
                <a:cs typeface="Consolas" pitchFamily="34" charset="-120"/>
              </a:rPr>
              <a:t>select customer_type, sum(quantity) as pur_frequency</a:t>
            </a:r>
            <a:endParaRPr lang="en-US" sz="1294" dirty="0"/>
          </a:p>
          <a:p>
            <a:pPr marL="0" indent="0">
              <a:lnSpc>
                <a:spcPts val="2071"/>
              </a:lnSpc>
              <a:buNone/>
            </a:pPr>
            <a:r>
              <a:rPr lang="en-US" sz="1294" dirty="0">
                <a:solidFill>
                  <a:srgbClr val="4A4A45"/>
                </a:solidFill>
                <a:highlight>
                  <a:srgbClr val="F3F3F2"/>
                </a:highlight>
                <a:latin typeface="Consolas" pitchFamily="34" charset="0"/>
                <a:ea typeface="Consolas" pitchFamily="34" charset="-122"/>
                <a:cs typeface="Consolas" pitchFamily="34" charset="-120"/>
              </a:rPr>
              <a:t>from amazondata</a:t>
            </a:r>
            <a:endParaRPr lang="en-US" sz="1294" dirty="0"/>
          </a:p>
          <a:p>
            <a:pPr marL="0" indent="0">
              <a:lnSpc>
                <a:spcPts val="2071"/>
              </a:lnSpc>
              <a:buNone/>
            </a:pPr>
            <a:r>
              <a:rPr lang="en-US" sz="1294" dirty="0">
                <a:solidFill>
                  <a:srgbClr val="4A4A45"/>
                </a:solidFill>
                <a:highlight>
                  <a:srgbClr val="F3F3F2"/>
                </a:highlight>
                <a:latin typeface="Consolas" pitchFamily="34" charset="0"/>
                <a:ea typeface="Consolas" pitchFamily="34" charset="-122"/>
                <a:cs typeface="Consolas" pitchFamily="34" charset="-120"/>
              </a:rPr>
              <a:t>group by customer_type</a:t>
            </a:r>
            <a:endParaRPr lang="en-US" sz="1294" dirty="0"/>
          </a:p>
          <a:p>
            <a:pPr marL="0" indent="0">
              <a:lnSpc>
                <a:spcPts val="2071"/>
              </a:lnSpc>
              <a:buNone/>
            </a:pPr>
            <a:r>
              <a:rPr lang="en-US" sz="1294" dirty="0">
                <a:solidFill>
                  <a:srgbClr val="4A4A45"/>
                </a:solidFill>
                <a:highlight>
                  <a:srgbClr val="F3F3F2"/>
                </a:highlight>
                <a:latin typeface="Consolas" pitchFamily="34" charset="0"/>
                <a:ea typeface="Consolas" pitchFamily="34" charset="-122"/>
                <a:cs typeface="Consolas" pitchFamily="34" charset="-120"/>
              </a:rPr>
              <a:t>order by pur_frequency desc</a:t>
            </a:r>
            <a:endParaRPr lang="en-US" sz="1294" dirty="0"/>
          </a:p>
          <a:p>
            <a:pPr marL="0" indent="0">
              <a:lnSpc>
                <a:spcPts val="2071"/>
              </a:lnSpc>
              <a:buNone/>
            </a:pPr>
            <a:r>
              <a:rPr lang="en-US" sz="1294" dirty="0">
                <a:solidFill>
                  <a:srgbClr val="4A4A45"/>
                </a:solidFill>
                <a:highlight>
                  <a:srgbClr val="F3F3F2"/>
                </a:highlight>
                <a:latin typeface="Consolas" pitchFamily="34" charset="0"/>
                <a:ea typeface="Consolas" pitchFamily="34" charset="-122"/>
                <a:cs typeface="Consolas" pitchFamily="34" charset="-120"/>
              </a:rPr>
              <a:t>limit 1;</a:t>
            </a:r>
            <a:endParaRPr lang="en-US" sz="1294"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9809796" y="89210"/>
            <a:ext cx="4798815" cy="8140390"/>
          </a:xfrm>
          <a:prstGeom prst="rect">
            <a:avLst/>
          </a:prstGeom>
          <a:solidFill>
            <a:srgbClr val="EFECE6">
              <a:alpha val="85000"/>
            </a:srgbClr>
          </a:solidFill>
          <a:ln/>
        </p:spPr>
      </p:sp>
      <p:sp>
        <p:nvSpPr>
          <p:cNvPr id="6" name="Text 3"/>
          <p:cNvSpPr/>
          <p:nvPr/>
        </p:nvSpPr>
        <p:spPr>
          <a:xfrm>
            <a:off x="4631769" y="946667"/>
            <a:ext cx="5178028" cy="406360"/>
          </a:xfrm>
          <a:prstGeom prst="rect">
            <a:avLst/>
          </a:prstGeom>
          <a:noFill/>
          <a:ln/>
        </p:spPr>
        <p:txBody>
          <a:bodyPr wrap="none" rtlCol="0" anchor="t"/>
          <a:lstStyle/>
          <a:p>
            <a:pPr marL="0" indent="0" algn="ctr">
              <a:lnSpc>
                <a:spcPts val="3200"/>
              </a:lnSpc>
              <a:buNone/>
            </a:pPr>
            <a:r>
              <a:rPr lang="en-US" sz="2800" b="1" dirty="0">
                <a:solidFill>
                  <a:srgbClr val="282824"/>
                </a:solidFill>
                <a:latin typeface="Lato" pitchFamily="34" charset="0"/>
                <a:ea typeface="Lato" pitchFamily="34" charset="-122"/>
                <a:cs typeface="Lato" pitchFamily="34" charset="-120"/>
              </a:rPr>
              <a:t>Identifying Peak Engagement Times</a:t>
            </a:r>
            <a:endParaRPr lang="en-US" sz="2800" dirty="0"/>
          </a:p>
        </p:txBody>
      </p:sp>
      <p:sp>
        <p:nvSpPr>
          <p:cNvPr id="7" name="Shape 4"/>
          <p:cNvSpPr/>
          <p:nvPr/>
        </p:nvSpPr>
        <p:spPr>
          <a:xfrm>
            <a:off x="812840" y="4374832"/>
            <a:ext cx="13004721" cy="43339"/>
          </a:xfrm>
          <a:prstGeom prst="rect">
            <a:avLst/>
          </a:prstGeom>
          <a:solidFill>
            <a:srgbClr val="CDCDCA"/>
          </a:solidFill>
          <a:ln/>
        </p:spPr>
      </p:sp>
      <p:sp>
        <p:nvSpPr>
          <p:cNvPr id="8" name="Shape 5"/>
          <p:cNvSpPr/>
          <p:nvPr/>
        </p:nvSpPr>
        <p:spPr>
          <a:xfrm>
            <a:off x="3988118" y="3616285"/>
            <a:ext cx="43339" cy="758547"/>
          </a:xfrm>
          <a:prstGeom prst="rect">
            <a:avLst/>
          </a:prstGeom>
          <a:solidFill>
            <a:srgbClr val="CDCDCA"/>
          </a:solidFill>
          <a:ln/>
        </p:spPr>
      </p:sp>
      <p:sp>
        <p:nvSpPr>
          <p:cNvPr id="9" name="Shape 6"/>
          <p:cNvSpPr/>
          <p:nvPr/>
        </p:nvSpPr>
        <p:spPr>
          <a:xfrm>
            <a:off x="3765947" y="4130993"/>
            <a:ext cx="487680" cy="487680"/>
          </a:xfrm>
          <a:prstGeom prst="roundRect">
            <a:avLst>
              <a:gd name="adj" fmla="val 26667"/>
            </a:avLst>
          </a:prstGeom>
          <a:solidFill>
            <a:srgbClr val="E1DBD0"/>
          </a:solidFill>
          <a:ln/>
        </p:spPr>
      </p:sp>
      <p:sp>
        <p:nvSpPr>
          <p:cNvPr id="10" name="Text 7"/>
          <p:cNvSpPr/>
          <p:nvPr/>
        </p:nvSpPr>
        <p:spPr>
          <a:xfrm>
            <a:off x="3915489" y="4171593"/>
            <a:ext cx="188595" cy="406360"/>
          </a:xfrm>
          <a:prstGeom prst="rect">
            <a:avLst/>
          </a:prstGeom>
          <a:noFill/>
          <a:ln/>
        </p:spPr>
        <p:txBody>
          <a:bodyPr wrap="none" rtlCol="0" anchor="t"/>
          <a:lstStyle/>
          <a:p>
            <a:pPr marL="0" indent="0" algn="ctr">
              <a:lnSpc>
                <a:spcPts val="3200"/>
              </a:lnSpc>
              <a:buNone/>
            </a:pPr>
            <a:r>
              <a:rPr lang="en-US" sz="2560" b="1" dirty="0">
                <a:solidFill>
                  <a:srgbClr val="282824"/>
                </a:solidFill>
                <a:latin typeface="Lato" pitchFamily="34" charset="0"/>
                <a:ea typeface="Lato" pitchFamily="34" charset="-122"/>
                <a:cs typeface="Lato" pitchFamily="34" charset="-120"/>
              </a:rPr>
              <a:t>1</a:t>
            </a:r>
            <a:endParaRPr lang="en-US" sz="2560" dirty="0"/>
          </a:p>
        </p:txBody>
      </p:sp>
      <p:sp>
        <p:nvSpPr>
          <p:cNvPr id="11" name="Text 8"/>
          <p:cNvSpPr/>
          <p:nvPr/>
        </p:nvSpPr>
        <p:spPr>
          <a:xfrm>
            <a:off x="2655213" y="1890593"/>
            <a:ext cx="2709267" cy="338733"/>
          </a:xfrm>
          <a:prstGeom prst="rect">
            <a:avLst/>
          </a:prstGeom>
          <a:noFill/>
          <a:ln/>
        </p:spPr>
        <p:txBody>
          <a:bodyPr wrap="none" rtlCol="0" anchor="t"/>
          <a:lstStyle/>
          <a:p>
            <a:pPr marL="0" indent="0" algn="ctr">
              <a:lnSpc>
                <a:spcPts val="2667"/>
              </a:lnSpc>
              <a:buNone/>
            </a:pPr>
            <a:r>
              <a:rPr lang="en-US" sz="2133" b="1" dirty="0">
                <a:solidFill>
                  <a:srgbClr val="282824"/>
                </a:solidFill>
                <a:latin typeface="Lato" pitchFamily="34" charset="0"/>
                <a:ea typeface="Lato" pitchFamily="34" charset="-122"/>
                <a:cs typeface="Lato" pitchFamily="34" charset="-120"/>
              </a:rPr>
              <a:t>Morning Hours</a:t>
            </a:r>
            <a:endParaRPr lang="en-US" sz="2133" dirty="0"/>
          </a:p>
        </p:txBody>
      </p:sp>
      <p:sp>
        <p:nvSpPr>
          <p:cNvPr id="12" name="Text 9"/>
          <p:cNvSpPr/>
          <p:nvPr/>
        </p:nvSpPr>
        <p:spPr>
          <a:xfrm>
            <a:off x="1029533" y="2359343"/>
            <a:ext cx="5960626" cy="1040130"/>
          </a:xfrm>
          <a:prstGeom prst="rect">
            <a:avLst/>
          </a:prstGeom>
          <a:noFill/>
          <a:ln/>
        </p:spPr>
        <p:txBody>
          <a:bodyPr wrap="square" rtlCol="0" anchor="t"/>
          <a:lstStyle/>
          <a:p>
            <a:pPr marL="0" indent="0" algn="ctr">
              <a:lnSpc>
                <a:spcPts val="2731"/>
              </a:lnSpc>
              <a:buNone/>
            </a:pPr>
            <a:r>
              <a:rPr lang="en-US" sz="1707" dirty="0">
                <a:solidFill>
                  <a:srgbClr val="4A4A45"/>
                </a:solidFill>
                <a:latin typeface="Lato" pitchFamily="34" charset="0"/>
                <a:ea typeface="Lato" pitchFamily="34" charset="-122"/>
                <a:cs typeface="Lato" pitchFamily="34" charset="-120"/>
              </a:rPr>
              <a:t>Customers provide the highest average ratings during the morning hours, indicating this may be a prime time for sales and customer engagement.</a:t>
            </a:r>
            <a:endParaRPr lang="en-US" sz="1707" dirty="0"/>
          </a:p>
        </p:txBody>
      </p:sp>
      <p:sp>
        <p:nvSpPr>
          <p:cNvPr id="13" name="Shape 10"/>
          <p:cNvSpPr/>
          <p:nvPr/>
        </p:nvSpPr>
        <p:spPr>
          <a:xfrm>
            <a:off x="7293412" y="4374832"/>
            <a:ext cx="43339" cy="758547"/>
          </a:xfrm>
          <a:prstGeom prst="rect">
            <a:avLst/>
          </a:prstGeom>
          <a:solidFill>
            <a:srgbClr val="CDCDCA"/>
          </a:solidFill>
          <a:ln/>
        </p:spPr>
      </p:sp>
      <p:sp>
        <p:nvSpPr>
          <p:cNvPr id="14" name="Shape 11"/>
          <p:cNvSpPr/>
          <p:nvPr/>
        </p:nvSpPr>
        <p:spPr>
          <a:xfrm>
            <a:off x="7071241" y="4130993"/>
            <a:ext cx="487680" cy="487680"/>
          </a:xfrm>
          <a:prstGeom prst="roundRect">
            <a:avLst>
              <a:gd name="adj" fmla="val 26667"/>
            </a:avLst>
          </a:prstGeom>
          <a:solidFill>
            <a:srgbClr val="E1DBD0"/>
          </a:solidFill>
          <a:ln/>
        </p:spPr>
      </p:sp>
      <p:sp>
        <p:nvSpPr>
          <p:cNvPr id="15" name="Text 12"/>
          <p:cNvSpPr/>
          <p:nvPr/>
        </p:nvSpPr>
        <p:spPr>
          <a:xfrm>
            <a:off x="7220783" y="4171593"/>
            <a:ext cx="188595" cy="406360"/>
          </a:xfrm>
          <a:prstGeom prst="rect">
            <a:avLst/>
          </a:prstGeom>
          <a:noFill/>
          <a:ln/>
        </p:spPr>
        <p:txBody>
          <a:bodyPr wrap="none" rtlCol="0" anchor="t"/>
          <a:lstStyle/>
          <a:p>
            <a:pPr marL="0" indent="0" algn="ctr">
              <a:lnSpc>
                <a:spcPts val="3200"/>
              </a:lnSpc>
              <a:buNone/>
            </a:pPr>
            <a:r>
              <a:rPr lang="en-US" sz="2560" b="1" dirty="0">
                <a:solidFill>
                  <a:srgbClr val="282824"/>
                </a:solidFill>
                <a:latin typeface="Lato" pitchFamily="34" charset="0"/>
                <a:ea typeface="Lato" pitchFamily="34" charset="-122"/>
                <a:cs typeface="Lato" pitchFamily="34" charset="-120"/>
              </a:rPr>
              <a:t>2</a:t>
            </a:r>
            <a:endParaRPr lang="en-US" sz="2560" dirty="0"/>
          </a:p>
        </p:txBody>
      </p:sp>
      <p:sp>
        <p:nvSpPr>
          <p:cNvPr id="16" name="Text 13"/>
          <p:cNvSpPr/>
          <p:nvPr/>
        </p:nvSpPr>
        <p:spPr>
          <a:xfrm>
            <a:off x="5960507" y="5350193"/>
            <a:ext cx="2709267" cy="338733"/>
          </a:xfrm>
          <a:prstGeom prst="rect">
            <a:avLst/>
          </a:prstGeom>
          <a:noFill/>
          <a:ln/>
        </p:spPr>
        <p:txBody>
          <a:bodyPr wrap="none" rtlCol="0" anchor="t"/>
          <a:lstStyle/>
          <a:p>
            <a:pPr marL="0" indent="0" algn="ctr">
              <a:lnSpc>
                <a:spcPts val="2667"/>
              </a:lnSpc>
              <a:buNone/>
            </a:pPr>
            <a:r>
              <a:rPr lang="en-US" sz="2133" b="1" dirty="0">
                <a:solidFill>
                  <a:srgbClr val="282824"/>
                </a:solidFill>
                <a:latin typeface="Lato" pitchFamily="34" charset="0"/>
                <a:ea typeface="Lato" pitchFamily="34" charset="-122"/>
                <a:cs typeface="Lato" pitchFamily="34" charset="-120"/>
              </a:rPr>
              <a:t>Afternoon Dip</a:t>
            </a:r>
            <a:endParaRPr lang="en-US" sz="2133" dirty="0"/>
          </a:p>
        </p:txBody>
      </p:sp>
      <p:sp>
        <p:nvSpPr>
          <p:cNvPr id="17" name="Text 14"/>
          <p:cNvSpPr/>
          <p:nvPr/>
        </p:nvSpPr>
        <p:spPr>
          <a:xfrm>
            <a:off x="4334828" y="5818942"/>
            <a:ext cx="5960626" cy="693420"/>
          </a:xfrm>
          <a:prstGeom prst="rect">
            <a:avLst/>
          </a:prstGeom>
          <a:noFill/>
          <a:ln/>
        </p:spPr>
        <p:txBody>
          <a:bodyPr wrap="square" rtlCol="0" anchor="t"/>
          <a:lstStyle/>
          <a:p>
            <a:pPr algn="ctr">
              <a:lnSpc>
                <a:spcPts val="2731"/>
              </a:lnSpc>
            </a:pPr>
            <a:r>
              <a:rPr lang="en-US" sz="1707" dirty="0">
                <a:solidFill>
                  <a:srgbClr val="4A4A45"/>
                </a:solidFill>
                <a:latin typeface="Lato" pitchFamily="34" charset="0"/>
                <a:ea typeface="Lato" pitchFamily="34" charset="-122"/>
                <a:cs typeface="Lato" pitchFamily="34" charset="-120"/>
              </a:rPr>
              <a:t>The analysis shows a dip in average ratings during the afternoon, suggesting an opportunity to optimize sales and marketing efforts during this time.</a:t>
            </a:r>
            <a:endParaRPr lang="en-US" sz="1707" dirty="0"/>
          </a:p>
          <a:p>
            <a:pPr marL="0" indent="0" algn="ctr">
              <a:lnSpc>
                <a:spcPts val="2731"/>
              </a:lnSpc>
              <a:buNone/>
            </a:pPr>
            <a:r>
              <a:rPr lang="en-US" sz="1707" dirty="0">
                <a:solidFill>
                  <a:srgbClr val="4A4A45"/>
                </a:solidFill>
                <a:latin typeface="Lato" pitchFamily="34" charset="0"/>
                <a:ea typeface="Lato" pitchFamily="34" charset="-122"/>
                <a:cs typeface="Lato" pitchFamily="34" charset="-120"/>
              </a:rPr>
              <a:t> </a:t>
            </a:r>
            <a:endParaRPr lang="en-US" sz="1707" dirty="0"/>
          </a:p>
        </p:txBody>
      </p:sp>
      <p:sp>
        <p:nvSpPr>
          <p:cNvPr id="18" name="Text 15"/>
          <p:cNvSpPr/>
          <p:nvPr/>
        </p:nvSpPr>
        <p:spPr>
          <a:xfrm>
            <a:off x="4334828" y="6642378"/>
            <a:ext cx="5960626" cy="346710"/>
          </a:xfrm>
          <a:prstGeom prst="rect">
            <a:avLst/>
          </a:prstGeom>
          <a:noFill/>
          <a:ln/>
        </p:spPr>
        <p:txBody>
          <a:bodyPr wrap="none" rtlCol="0" anchor="t"/>
          <a:lstStyle/>
          <a:p>
            <a:pPr marL="0" indent="0" algn="ctr">
              <a:lnSpc>
                <a:spcPts val="2731"/>
              </a:lnSpc>
              <a:buNone/>
            </a:pPr>
            <a:endParaRPr lang="en-US" sz="1707" dirty="0"/>
          </a:p>
        </p:txBody>
      </p:sp>
      <p:sp>
        <p:nvSpPr>
          <p:cNvPr id="19" name="Shape 16"/>
          <p:cNvSpPr/>
          <p:nvPr/>
        </p:nvSpPr>
        <p:spPr>
          <a:xfrm>
            <a:off x="10598825" y="3616285"/>
            <a:ext cx="43339" cy="758547"/>
          </a:xfrm>
          <a:prstGeom prst="rect">
            <a:avLst/>
          </a:prstGeom>
          <a:solidFill>
            <a:srgbClr val="CDCDCA"/>
          </a:solidFill>
          <a:ln/>
        </p:spPr>
      </p:sp>
      <p:sp>
        <p:nvSpPr>
          <p:cNvPr id="20" name="Shape 17"/>
          <p:cNvSpPr/>
          <p:nvPr/>
        </p:nvSpPr>
        <p:spPr>
          <a:xfrm>
            <a:off x="10376654" y="4130993"/>
            <a:ext cx="487680" cy="487680"/>
          </a:xfrm>
          <a:prstGeom prst="roundRect">
            <a:avLst>
              <a:gd name="adj" fmla="val 26667"/>
            </a:avLst>
          </a:prstGeom>
          <a:solidFill>
            <a:srgbClr val="E1DBD0"/>
          </a:solidFill>
          <a:ln/>
        </p:spPr>
      </p:sp>
      <p:sp>
        <p:nvSpPr>
          <p:cNvPr id="21" name="Text 18"/>
          <p:cNvSpPr/>
          <p:nvPr/>
        </p:nvSpPr>
        <p:spPr>
          <a:xfrm>
            <a:off x="10526197" y="4171593"/>
            <a:ext cx="188595" cy="406360"/>
          </a:xfrm>
          <a:prstGeom prst="rect">
            <a:avLst/>
          </a:prstGeom>
          <a:noFill/>
          <a:ln/>
        </p:spPr>
        <p:txBody>
          <a:bodyPr wrap="none" rtlCol="0" anchor="t"/>
          <a:lstStyle/>
          <a:p>
            <a:pPr marL="0" indent="0" algn="ctr">
              <a:lnSpc>
                <a:spcPts val="3200"/>
              </a:lnSpc>
              <a:buNone/>
            </a:pPr>
            <a:r>
              <a:rPr lang="en-US" sz="2560" b="1" dirty="0">
                <a:solidFill>
                  <a:srgbClr val="282824"/>
                </a:solidFill>
                <a:latin typeface="Lato" pitchFamily="34" charset="0"/>
                <a:ea typeface="Lato" pitchFamily="34" charset="-122"/>
                <a:cs typeface="Lato" pitchFamily="34" charset="-120"/>
              </a:rPr>
              <a:t>3</a:t>
            </a:r>
            <a:endParaRPr lang="en-US" sz="2560" dirty="0"/>
          </a:p>
        </p:txBody>
      </p:sp>
      <p:sp>
        <p:nvSpPr>
          <p:cNvPr id="22" name="Text 19"/>
          <p:cNvSpPr/>
          <p:nvPr/>
        </p:nvSpPr>
        <p:spPr>
          <a:xfrm>
            <a:off x="9265920" y="2237303"/>
            <a:ext cx="2709267" cy="338733"/>
          </a:xfrm>
          <a:prstGeom prst="rect">
            <a:avLst/>
          </a:prstGeom>
          <a:noFill/>
          <a:ln/>
        </p:spPr>
        <p:txBody>
          <a:bodyPr wrap="none" rtlCol="0" anchor="t"/>
          <a:lstStyle/>
          <a:p>
            <a:pPr marL="0" indent="0" algn="ctr">
              <a:lnSpc>
                <a:spcPts val="2667"/>
              </a:lnSpc>
              <a:buNone/>
            </a:pPr>
            <a:r>
              <a:rPr lang="en-US" sz="2133" b="1" dirty="0">
                <a:solidFill>
                  <a:srgbClr val="282824"/>
                </a:solidFill>
                <a:latin typeface="Lato" pitchFamily="34" charset="0"/>
                <a:ea typeface="Lato" pitchFamily="34" charset="-122"/>
                <a:cs typeface="Lato" pitchFamily="34" charset="-120"/>
              </a:rPr>
              <a:t>Evening Resurgence</a:t>
            </a:r>
            <a:endParaRPr lang="en-US" sz="2133" dirty="0"/>
          </a:p>
        </p:txBody>
      </p:sp>
      <p:sp>
        <p:nvSpPr>
          <p:cNvPr id="23" name="Text 20"/>
          <p:cNvSpPr/>
          <p:nvPr/>
        </p:nvSpPr>
        <p:spPr>
          <a:xfrm>
            <a:off x="7640241" y="2706053"/>
            <a:ext cx="5960626" cy="693420"/>
          </a:xfrm>
          <a:prstGeom prst="rect">
            <a:avLst/>
          </a:prstGeom>
          <a:noFill/>
          <a:ln/>
        </p:spPr>
        <p:txBody>
          <a:bodyPr wrap="square" rtlCol="0" anchor="t"/>
          <a:lstStyle/>
          <a:p>
            <a:pPr marL="0" indent="0" algn="ctr">
              <a:lnSpc>
                <a:spcPts val="2731"/>
              </a:lnSpc>
              <a:buNone/>
            </a:pPr>
            <a:r>
              <a:rPr lang="en-US" sz="1707" dirty="0">
                <a:solidFill>
                  <a:srgbClr val="4A4A45"/>
                </a:solidFill>
                <a:latin typeface="Lato" pitchFamily="34" charset="0"/>
                <a:ea typeface="Lato" pitchFamily="34" charset="-122"/>
                <a:cs typeface="Lato" pitchFamily="34" charset="-120"/>
              </a:rPr>
              <a:t>Ratings rebound in the evening, highlighting the importance of maintaining a strong </a:t>
            </a:r>
            <a:endParaRPr lang="en-US" sz="1707"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900" decel="100000" fill="hold"/>
                                        <p:tgtEl>
                                          <p:spTgt spid="2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900" decel="100000" fill="hold"/>
                                        <p:tgtEl>
                                          <p:spTgt spid="17"/>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1000"/>
                                        <p:tgtEl>
                                          <p:spTgt spid="17">
                                            <p:txEl>
                                              <p:pRg st="0" end="0"/>
                                            </p:txEl>
                                          </p:spTgt>
                                        </p:tgtEl>
                                      </p:cBhvr>
                                    </p:animEffect>
                                    <p:anim calcmode="lin" valueType="num">
                                      <p:cBhvr>
                                        <p:cTn id="3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17">
                                            <p:txEl>
                                              <p:pRg st="0" end="0"/>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7">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2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957</Words>
  <Application>Microsoft Office PowerPoint</Application>
  <PresentationFormat>Custom</PresentationFormat>
  <Paragraphs>100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Consolas</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Anjali Mourya</cp:lastModifiedBy>
  <cp:revision>3</cp:revision>
  <dcterms:created xsi:type="dcterms:W3CDTF">2024-05-10T07:19:48Z</dcterms:created>
  <dcterms:modified xsi:type="dcterms:W3CDTF">2024-05-10T07:55:47Z</dcterms:modified>
</cp:coreProperties>
</file>